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  <p:sldMasterId id="2147483725" r:id="rId2"/>
  </p:sldMasterIdLst>
  <p:notesMasterIdLst>
    <p:notesMasterId r:id="rId55"/>
  </p:notesMasterIdLst>
  <p:sldIdLst>
    <p:sldId id="388" r:id="rId3"/>
    <p:sldId id="389" r:id="rId4"/>
    <p:sldId id="390" r:id="rId5"/>
    <p:sldId id="458" r:id="rId6"/>
    <p:sldId id="459" r:id="rId7"/>
    <p:sldId id="391" r:id="rId8"/>
    <p:sldId id="393" r:id="rId9"/>
    <p:sldId id="394" r:id="rId10"/>
    <p:sldId id="395" r:id="rId11"/>
    <p:sldId id="396" r:id="rId12"/>
    <p:sldId id="397" r:id="rId13"/>
    <p:sldId id="398" r:id="rId14"/>
    <p:sldId id="401" r:id="rId15"/>
    <p:sldId id="402" r:id="rId16"/>
    <p:sldId id="404" r:id="rId17"/>
    <p:sldId id="405" r:id="rId18"/>
    <p:sldId id="407" r:id="rId19"/>
    <p:sldId id="409" r:id="rId20"/>
    <p:sldId id="411" r:id="rId21"/>
    <p:sldId id="413" r:id="rId22"/>
    <p:sldId id="415" r:id="rId23"/>
    <p:sldId id="418" r:id="rId24"/>
    <p:sldId id="420" r:id="rId25"/>
    <p:sldId id="422" r:id="rId26"/>
    <p:sldId id="424" r:id="rId27"/>
    <p:sldId id="426" r:id="rId28"/>
    <p:sldId id="428" r:id="rId29"/>
    <p:sldId id="430" r:id="rId30"/>
    <p:sldId id="431" r:id="rId31"/>
    <p:sldId id="433" r:id="rId32"/>
    <p:sldId id="435" r:id="rId33"/>
    <p:sldId id="499" r:id="rId34"/>
    <p:sldId id="496" r:id="rId35"/>
    <p:sldId id="497" r:id="rId36"/>
    <p:sldId id="498" r:id="rId37"/>
    <p:sldId id="492" r:id="rId38"/>
    <p:sldId id="488" r:id="rId39"/>
    <p:sldId id="489" r:id="rId40"/>
    <p:sldId id="493" r:id="rId41"/>
    <p:sldId id="468" r:id="rId42"/>
    <p:sldId id="471" r:id="rId43"/>
    <p:sldId id="495" r:id="rId44"/>
    <p:sldId id="491" r:id="rId45"/>
    <p:sldId id="479" r:id="rId46"/>
    <p:sldId id="480" r:id="rId47"/>
    <p:sldId id="481" r:id="rId48"/>
    <p:sldId id="482" r:id="rId49"/>
    <p:sldId id="483" r:id="rId50"/>
    <p:sldId id="484" r:id="rId51"/>
    <p:sldId id="485" r:id="rId52"/>
    <p:sldId id="486" r:id="rId53"/>
    <p:sldId id="487" r:id="rId5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ga" initials="a" lastIdx="6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424"/>
    <a:srgbClr val="728574"/>
    <a:srgbClr val="FDDF62"/>
    <a:srgbClr val="F2F2F2"/>
    <a:srgbClr val="EA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11233" autoAdjust="0"/>
    <p:restoredTop sz="94660" autoAdjust="0"/>
  </p:normalViewPr>
  <p:slideViewPr>
    <p:cSldViewPr snapToGrid="0">
      <p:cViewPr>
        <p:scale>
          <a:sx n="98" d="100"/>
          <a:sy n="98" d="100"/>
        </p:scale>
        <p:origin x="-2004" y="-4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67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9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C9EC8-2009-4890-843E-AC122F09E04A}" type="datetimeFigureOut">
              <a:rPr lang="ko-KR" altLang="en-US" smtClean="0"/>
              <a:t>2018-03-04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DD2F9-49A2-419E-BD07-AF9D3DB1C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0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mtClean="0"/>
              <a:t>주)INVENTORNICS 노창배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D7C176A-AB44-4FEC-8995-3FAEECA54EC1}" type="datetime1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2018-03-04</a:t>
            </a:fld>
            <a:endParaRPr lang="en-US" altLang="ko-KR" smtClean="0"/>
          </a:p>
        </p:txBody>
      </p:sp>
      <p:sp>
        <p:nvSpPr>
          <p:cNvPr id="2458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mtClean="0"/>
              <a:t>주)INVENTORNICS 노창배</a:t>
            </a:r>
          </a:p>
        </p:txBody>
      </p:sp>
      <p:sp>
        <p:nvSpPr>
          <p:cNvPr id="2458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594A520-16C6-4F35-93E6-4BE63DD763FB}" type="slidenum">
              <a:rPr lang="en-US" altLang="ko-K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altLang="ko-KR" smtClean="0"/>
          </a:p>
        </p:txBody>
      </p:sp>
      <p:sp>
        <p:nvSpPr>
          <p:cNvPr id="409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7" name="Rectangle 4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ko-KR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590496279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lnSpc>
                <a:spcPct val="120000"/>
              </a:lnSpc>
              <a:spcAft>
                <a:spcPts val="0"/>
              </a:spcAft>
              <a:defRPr sz="36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8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dirty="0" smtClean="0">
                <a:solidFill>
                  <a:srgbClr val="262626"/>
                </a:solidFill>
                <a:ea typeface="맑은 고딕" pitchFamily="50" charset="-127"/>
              </a:rPr>
              <a:t>/16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2507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제목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"/>
          <p:cNvSpPr/>
          <p:nvPr userDrawn="1"/>
        </p:nvSpPr>
        <p:spPr bwMode="auto">
          <a:xfrm>
            <a:off x="0" y="3574495"/>
            <a:ext cx="9144000" cy="3280753"/>
          </a:xfrm>
          <a:prstGeom prst="rect">
            <a:avLst/>
          </a:prstGeom>
          <a:solidFill>
            <a:srgbClr val="6361B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1629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06292" y="901031"/>
            <a:ext cx="7485063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>
              <a:lnSpc>
                <a:spcPct val="110000"/>
              </a:lnSpc>
              <a:defRPr sz="3200" b="0">
                <a:latin typeface="HY견고딕" pitchFamily="18" charset="-127"/>
                <a:ea typeface="HY견고딕" pitchFamily="18" charset="-127"/>
              </a:defRPr>
            </a:lvl1pPr>
          </a:lstStyle>
          <a:p>
            <a:pPr lvl="0"/>
            <a:r>
              <a:rPr lang="ko-KR" altLang="en-US" noProof="0" dirty="0" smtClean="0"/>
              <a:t>마스터 제목 스타일 편집</a:t>
            </a:r>
            <a:endParaRPr lang="de-DE" noProof="0" dirty="0" smtClean="0"/>
          </a:p>
        </p:txBody>
      </p:sp>
      <p:pic>
        <p:nvPicPr>
          <p:cNvPr id="12" name="Picture 11" descr="도비라 그림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023" y="3115235"/>
            <a:ext cx="3196924" cy="2846294"/>
          </a:xfrm>
          <a:prstGeom prst="rect">
            <a:avLst/>
          </a:prstGeom>
        </p:spPr>
      </p:pic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/>
              </a:solidFill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7946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8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9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20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1178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0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1" name="내용 개체 틀 2"/>
          <p:cNvSpPr>
            <a:spLocks noGrp="1"/>
          </p:cNvSpPr>
          <p:nvPr>
            <p:ph idx="10"/>
          </p:nvPr>
        </p:nvSpPr>
        <p:spPr>
          <a:xfrm>
            <a:off x="4613275" y="1483877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2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23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66836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3/4/2018</a:t>
            </a:fld>
            <a:endParaRPr lang="en-US" sz="1600" dirty="0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직사각형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직사각형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직사각형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dirty="0" smtClean="0">
                <a:solidFill>
                  <a:srgbClr val="262626"/>
                </a:solidFill>
                <a:ea typeface="맑은 고딕" pitchFamily="50" charset="-127"/>
              </a:rPr>
              <a:t>/16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3/4/2018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3/4/2018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dirty="0" smtClean="0">
                <a:solidFill>
                  <a:srgbClr val="262626"/>
                </a:solidFill>
                <a:ea typeface="맑은 고딕" pitchFamily="50" charset="-127"/>
              </a:rPr>
              <a:t>/16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5" name="직선 연결선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장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30183834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lnSpc>
                <a:spcPct val="120000"/>
              </a:lnSpc>
              <a:spcAft>
                <a:spcPts val="0"/>
              </a:spcAft>
              <a:defRPr sz="36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ctr" anchorCtr="0"/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</a:t>
            </a:r>
            <a:r>
              <a:rPr lang="ko-KR" altLang="en-US" dirty="0" smtClean="0"/>
              <a:t>부제목 스타일 편집</a:t>
            </a:r>
            <a:endParaRPr lang="ko-KR" altLang="en-US" dirty="0"/>
          </a:p>
        </p:txBody>
      </p:sp>
      <p:sp>
        <p:nvSpPr>
          <p:cNvPr id="8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dirty="0" smtClean="0">
                <a:solidFill>
                  <a:srgbClr val="262626"/>
                </a:solidFill>
                <a:ea typeface="맑은 고딕" pitchFamily="50" charset="-127"/>
              </a:rPr>
              <a:t>/16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8270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직선 연결선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이등변 삼각형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_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51520" y="1317072"/>
            <a:ext cx="8639999" cy="5064255"/>
          </a:xfrm>
        </p:spPr>
        <p:txBody>
          <a:bodyPr/>
          <a:lstStyle>
            <a:lvl1pPr marL="268288" indent="-268288">
              <a:lnSpc>
                <a:spcPct val="12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"/>
              <a:defRPr sz="1800" b="1">
                <a:latin typeface="+mj-ea"/>
                <a:ea typeface="+mj-ea"/>
              </a:defRPr>
            </a:lvl1pPr>
            <a:lvl2pPr marL="628650" indent="-268288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l"/>
              <a:defRPr lang="ko-KR" altLang="en-US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dirty="0" smtClean="0">
                <a:solidFill>
                  <a:srgbClr val="262626"/>
                </a:solidFill>
                <a:ea typeface="맑은 고딕" pitchFamily="50" charset="-127"/>
              </a:rPr>
              <a:t>/16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9605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8"/>
          <p:cNvSpPr>
            <a:spLocks noChangeArrowheads="1"/>
          </p:cNvSpPr>
          <p:nvPr userDrawn="1"/>
        </p:nvSpPr>
        <p:spPr bwMode="auto">
          <a:xfrm>
            <a:off x="0" y="257175"/>
            <a:ext cx="9144000" cy="5429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640000" cy="5328592"/>
          </a:xfrm>
        </p:spPr>
        <p:txBody>
          <a:bodyPr/>
          <a:lstStyle>
            <a:lvl1pPr marL="268288" indent="-268288">
              <a:lnSpc>
                <a:spcPct val="110000"/>
              </a:lnSpc>
              <a:defRPr sz="2000" b="1">
                <a:latin typeface="+mj-ea"/>
                <a:ea typeface="+mj-ea"/>
              </a:defRPr>
            </a:lvl1pPr>
            <a:lvl2pPr marL="536575" indent="-176213">
              <a:lnSpc>
                <a:spcPct val="110000"/>
              </a:lnSpc>
              <a:buFont typeface="Arial" panose="020B0604020202020204" pitchFamily="34" charset="0"/>
              <a:buChar char="-"/>
              <a:defRPr sz="1800">
                <a:latin typeface="+mj-ea"/>
                <a:ea typeface="+mj-ea"/>
              </a:defRPr>
            </a:lvl2pPr>
            <a:lvl3pPr marL="720725" indent="-184150">
              <a:lnSpc>
                <a:spcPct val="110000"/>
              </a:lnSpc>
              <a:defRPr sz="16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Autofit/>
          </a:bodyPr>
          <a:lstStyle>
            <a:lvl1pPr algn="l">
              <a:defRPr sz="2400" b="1">
                <a:latin typeface="+mj-ea"/>
                <a:ea typeface="+mj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dirty="0" smtClean="0">
                <a:solidFill>
                  <a:srgbClr val="262626"/>
                </a:solidFill>
                <a:ea typeface="맑은 고딕" pitchFamily="50" charset="-127"/>
              </a:rPr>
              <a:t>/16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290770843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내용 개체 틀 12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4555221" cy="257175"/>
          </a:xfrm>
        </p:spPr>
        <p:txBody>
          <a:bodyPr/>
          <a:lstStyle>
            <a:lvl1pPr marL="0" indent="0" algn="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smtClean="0"/>
              <a:t>절 제목</a:t>
            </a:r>
          </a:p>
        </p:txBody>
      </p:sp>
    </p:spTree>
    <p:extLst>
      <p:ext uri="{BB962C8B-B14F-4D97-AF65-F5344CB8AC3E}">
        <p14:creationId xmlns:p14="http://schemas.microsoft.com/office/powerpoint/2010/main" val="1498491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940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03295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rmAutofit/>
          </a:bodyPr>
          <a:lstStyle>
            <a:lvl1pPr algn="l">
              <a:defRPr sz="3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dirty="0" smtClean="0">
                <a:solidFill>
                  <a:srgbClr val="262626"/>
                </a:solidFill>
                <a:ea typeface="맑은 고딕" pitchFamily="50" charset="-127"/>
              </a:rPr>
              <a:t>/16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001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_본문_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306181606"/>
              </p:ext>
            </p:extLst>
          </p:nvPr>
        </p:nvGraphicFramePr>
        <p:xfrm>
          <a:off x="0" y="6633403"/>
          <a:ext cx="9162906" cy="243805"/>
        </p:xfrm>
        <a:graphic>
          <a:graphicData uri="http://schemas.openxmlformats.org/drawingml/2006/table">
            <a:tbl>
              <a:tblPr>
                <a:solidFill>
                  <a:srgbClr val="CC0000"/>
                </a:solidFill>
                <a:effectLst/>
                <a:tableStyleId>{5C22544A-7EE6-4342-B048-85BDC9FD1C3A}</a:tableStyleId>
              </a:tblPr>
              <a:tblGrid>
                <a:gridCol w="205596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0623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44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2666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2929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43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baseline="0" dirty="0" err="1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한빛아카데미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 smtClean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dirty="0" smtClean="0">
                <a:solidFill>
                  <a:srgbClr val="262626"/>
                </a:solidFill>
                <a:ea typeface="맑은 고딕" pitchFamily="50" charset="-127"/>
              </a:rPr>
              <a:t>/16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3635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_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51520" y="1317072"/>
            <a:ext cx="8639999" cy="5064255"/>
          </a:xfrm>
        </p:spPr>
        <p:txBody>
          <a:bodyPr/>
          <a:lstStyle>
            <a:lvl1pPr marL="268288" indent="-268288">
              <a:lnSpc>
                <a:spcPct val="12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"/>
              <a:defRPr sz="1800" b="1">
                <a:latin typeface="+mj-ea"/>
                <a:ea typeface="+mj-ea"/>
              </a:defRPr>
            </a:lvl1pPr>
            <a:lvl2pPr marL="628650" indent="-268288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l"/>
              <a:defRPr lang="ko-KR" altLang="en-US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dirty="0" smtClean="0">
                <a:solidFill>
                  <a:srgbClr val="262626"/>
                </a:solidFill>
                <a:ea typeface="맑은 고딕" pitchFamily="50" charset="-127"/>
              </a:rPr>
              <a:t>/16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9605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8"/>
          <p:cNvSpPr>
            <a:spLocks noChangeArrowheads="1"/>
          </p:cNvSpPr>
          <p:nvPr userDrawn="1"/>
        </p:nvSpPr>
        <p:spPr bwMode="auto">
          <a:xfrm>
            <a:off x="0" y="257175"/>
            <a:ext cx="9144000" cy="5429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640000" cy="5328592"/>
          </a:xfrm>
        </p:spPr>
        <p:txBody>
          <a:bodyPr/>
          <a:lstStyle>
            <a:lvl1pPr marL="268288" indent="-268288">
              <a:lnSpc>
                <a:spcPct val="110000"/>
              </a:lnSpc>
              <a:defRPr sz="2000" b="1">
                <a:latin typeface="+mj-ea"/>
                <a:ea typeface="+mj-ea"/>
              </a:defRPr>
            </a:lvl1pPr>
            <a:lvl2pPr marL="536575" indent="-176213">
              <a:lnSpc>
                <a:spcPct val="110000"/>
              </a:lnSpc>
              <a:buFont typeface="Arial" panose="020B0604020202020204" pitchFamily="34" charset="0"/>
              <a:buChar char="-"/>
              <a:defRPr sz="1800">
                <a:latin typeface="+mj-ea"/>
                <a:ea typeface="+mj-ea"/>
              </a:defRPr>
            </a:lvl2pPr>
            <a:lvl3pPr marL="720725" indent="-184150">
              <a:lnSpc>
                <a:spcPct val="110000"/>
              </a:lnSpc>
              <a:defRPr sz="16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Autofit/>
          </a:bodyPr>
          <a:lstStyle>
            <a:lvl1pPr algn="l">
              <a:defRPr sz="2400" b="1">
                <a:latin typeface="+mj-ea"/>
                <a:ea typeface="+mj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dirty="0" smtClean="0">
                <a:solidFill>
                  <a:srgbClr val="262626"/>
                </a:solidFill>
                <a:ea typeface="맑은 고딕" pitchFamily="50" charset="-127"/>
              </a:rPr>
              <a:t>/16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290770843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내용 개체 틀 12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4555221" cy="257175"/>
          </a:xfrm>
        </p:spPr>
        <p:txBody>
          <a:bodyPr/>
          <a:lstStyle>
            <a:lvl1pPr marL="0" indent="0" algn="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smtClean="0"/>
              <a:t>절 제목</a:t>
            </a:r>
          </a:p>
        </p:txBody>
      </p:sp>
    </p:spTree>
    <p:extLst>
      <p:ext uri="{BB962C8B-B14F-4D97-AF65-F5344CB8AC3E}">
        <p14:creationId xmlns:p14="http://schemas.microsoft.com/office/powerpoint/2010/main" val="1498491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예제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8"/>
          <p:cNvSpPr>
            <a:spLocks noChangeArrowheads="1"/>
          </p:cNvSpPr>
          <p:nvPr userDrawn="1"/>
        </p:nvSpPr>
        <p:spPr bwMode="auto">
          <a:xfrm>
            <a:off x="0" y="257175"/>
            <a:ext cx="9144000" cy="5429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640000" cy="5328592"/>
          </a:xfrm>
        </p:spPr>
        <p:txBody>
          <a:bodyPr/>
          <a:lstStyle>
            <a:lvl1pPr marL="268288" indent="-268288">
              <a:lnSpc>
                <a:spcPct val="110000"/>
              </a:lnSpc>
              <a:defRPr sz="2000" b="1">
                <a:latin typeface="+mj-ea"/>
                <a:ea typeface="+mj-ea"/>
              </a:defRPr>
            </a:lvl1pPr>
            <a:lvl2pPr marL="536575" indent="-176213">
              <a:lnSpc>
                <a:spcPct val="110000"/>
              </a:lnSpc>
              <a:buFont typeface="Arial" panose="020B0604020202020204" pitchFamily="34" charset="0"/>
              <a:buChar char="-"/>
              <a:defRPr sz="1800">
                <a:latin typeface="+mj-ea"/>
                <a:ea typeface="+mj-ea"/>
              </a:defRPr>
            </a:lvl2pPr>
            <a:lvl3pPr marL="720725" indent="-184150">
              <a:lnSpc>
                <a:spcPct val="110000"/>
              </a:lnSpc>
              <a:defRPr sz="16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Autofit/>
          </a:bodyPr>
          <a:lstStyle>
            <a:lvl1pPr algn="l">
              <a:defRPr sz="2400" b="1">
                <a:latin typeface="+mj-ea"/>
                <a:ea typeface="+mj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dirty="0" smtClean="0">
                <a:solidFill>
                  <a:srgbClr val="262626"/>
                </a:solidFill>
                <a:ea typeface="맑은 고딕" pitchFamily="50" charset="-127"/>
              </a:rPr>
              <a:t>/48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내용 개체 틀 12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4555221" cy="257175"/>
          </a:xfrm>
        </p:spPr>
        <p:txBody>
          <a:bodyPr/>
          <a:lstStyle>
            <a:lvl1pPr marL="0" indent="0" algn="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smtClean="0"/>
              <a:t>절 제목</a:t>
            </a:r>
          </a:p>
        </p:txBody>
      </p:sp>
    </p:spTree>
    <p:extLst>
      <p:ext uri="{BB962C8B-B14F-4D97-AF65-F5344CB8AC3E}">
        <p14:creationId xmlns:p14="http://schemas.microsoft.com/office/powerpoint/2010/main" val="3454672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3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smtClean="0">
                <a:solidFill>
                  <a:schemeClr val="bg1">
                    <a:lumMod val="50000"/>
                  </a:schemeClr>
                </a:solidFill>
                <a:latin typeface="HY견명조" pitchFamily="18" charset="-127"/>
                <a:ea typeface="HY견명조" pitchFamily="18" charset="-127"/>
              </a:rPr>
              <a:t>Q &amp; A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291746351"/>
              </p:ext>
            </p:extLst>
          </p:nvPr>
        </p:nvGraphicFramePr>
        <p:xfrm>
          <a:off x="0" y="6633403"/>
          <a:ext cx="9162906" cy="243805"/>
        </p:xfrm>
        <a:graphic>
          <a:graphicData uri="http://schemas.openxmlformats.org/drawingml/2006/table">
            <a:tbl>
              <a:tblPr>
                <a:solidFill>
                  <a:srgbClr val="CC0000"/>
                </a:solidFill>
                <a:effectLst/>
                <a:tableStyleId>{5C22544A-7EE6-4342-B048-85BDC9FD1C3A}</a:tableStyleId>
              </a:tblPr>
              <a:tblGrid>
                <a:gridCol w="205596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0623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44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2666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2929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43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baseline="0" dirty="0" err="1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한빛아카데미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 smtClean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dirty="0" smtClean="0">
                <a:solidFill>
                  <a:srgbClr val="262626"/>
                </a:solidFill>
                <a:ea typeface="맑은 고딕" pitchFamily="50" charset="-127"/>
              </a:rPr>
              <a:t>/48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6764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8111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CE2CCD7-46DA-43B8-9485-F80AE0B71404}" type="datetimeFigureOut">
              <a:rPr lang="ko-KR" altLang="en-US"/>
              <a:pPr>
                <a:defRPr/>
              </a:pPr>
              <a:t>2018-03-04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FDCCC83-B7EF-4631-BB3A-67DA1AB7935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104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8" r:id="rId2"/>
    <p:sldLayoutId id="2147483673" r:id="rId3"/>
    <p:sldLayoutId id="2147483675" r:id="rId4"/>
    <p:sldLayoutId id="2147483676" r:id="rId5"/>
    <p:sldLayoutId id="2147483677" r:id="rId6"/>
    <p:sldLayoutId id="2147483674" r:id="rId7"/>
    <p:sldLayoutId id="2147483664" r:id="rId8"/>
    <p:sldLayoutId id="2147483679" r:id="rId9"/>
    <p:sldLayoutId id="2147483740" r:id="rId10"/>
    <p:sldLayoutId id="2147483742" r:id="rId11"/>
    <p:sldLayoutId id="2147483743" r:id="rId12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28" name="직선 연결선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직선 연결선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이등변 삼각형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45" r:id="rId14"/>
  </p:sldLayoutIdLst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1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1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1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1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1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1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afe.naver.com/kopolytech" TargetMode="External"/><Relationship Id="rId2" Type="http://schemas.openxmlformats.org/officeDocument/2006/relationships/hyperlink" Target="http://cafe.naver.com/kopolytech-" TargetMode="Externa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모바일</a:t>
            </a:r>
            <a:r>
              <a:rPr lang="ko-KR" altLang="en-US" dirty="0" smtClean="0"/>
              <a:t> 프로그래밍</a:t>
            </a: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566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안드로이드의 주요한 기능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애플리케이션 프레임워크를 통해서 제공되는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API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를 사용함으로써 코드를 재사용하여 효율적이고 빠른 애플리케이션 개발 가능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모바일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기기에 최적화된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달빅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Dalvik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또는 아트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ART:Android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Run Time)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런타임 제공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2D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그래픽 및 삼차원 그래픽을 최적화하여 표현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모바일용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데이터베이스인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SQLite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를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제공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각종 오디오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비디오 및 이미지 형식을 지원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모바일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기기에 내장된 각종 하드웨어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카메라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나침반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WiFi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등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지원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이클립스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IDE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Android Studio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를 통해서 강력하고 빠른 개발 환경 제공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롤리팝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(5.0)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부터는 다양한 안드로이드 기기를 통합 지원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마시멜로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ko-KR" b="1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.0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부터는 앱 권한 설정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지문 인식 지원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누가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ko-KR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.0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부터는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가상현실 지원 및 </a:t>
            </a:r>
            <a:r>
              <a:rPr lang="ko-KR" altLang="ko-KR" b="1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D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게임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알림 기 향상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다중 창 열기 지원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오레오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(8.0)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부터는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PIP,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알림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자동 채우기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배터리 강화 등을 지원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1. </a:t>
            </a:r>
            <a:r>
              <a:rPr lang="ko-KR" altLang="en-US" smtClean="0"/>
              <a:t>안드로이드 개요 ▶ 안드로이드의 주요한 기능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28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안드로이드의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특징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안드로이드의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핵심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커널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(Kernel)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은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리눅스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(Linux)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로 구성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애플리케이션 개발 언어는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Java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를 사용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SDK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에서 많은 라이브러리를 포함하고 있어 개발이 용이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오픈 소스를 지향하기 때문에 운영체제부터 관련 문서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개발 도구 등 거의 모든 것을 무료로 사용 가능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지속적인 업그레이드를 제공</a:t>
            </a: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 </a:t>
            </a:r>
            <a:r>
              <a:rPr lang="ko-KR" altLang="en-US" smtClean="0"/>
              <a:t>안드로이드 개요 ▶ 안드로이드의 특징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71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개요 ▶ </a:t>
            </a:r>
            <a:r>
              <a:rPr lang="ko-KR" altLang="en-US" dirty="0" err="1" smtClean="0"/>
              <a:t>안드로이드의</a:t>
            </a:r>
            <a:r>
              <a:rPr lang="ko-KR" altLang="en-US" dirty="0" smtClean="0"/>
              <a:t> 구조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80" y="1052712"/>
            <a:ext cx="3926046" cy="413761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126326" y="844051"/>
            <a:ext cx="4956202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응용 프로그램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(Applications)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400" dirty="0" err="1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err="1">
                <a:latin typeface="맑은 고딕" pitchFamily="50" charset="-127"/>
                <a:ea typeface="맑은 고딕" pitchFamily="50" charset="-127"/>
              </a:rPr>
              <a:t>스마트폰에서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 사용할 수 있는 일반적인 응용 프로그램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웹 브라우저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달력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err="1">
                <a:latin typeface="맑은 고딕" pitchFamily="50" charset="-127"/>
                <a:ea typeface="맑은 고딕" pitchFamily="50" charset="-127"/>
              </a:rPr>
              <a:t>구글맵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연락처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게임 등 사용자 입장에서 가장 많이 사용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Java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로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제작됨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응용 프로그램 프레임워크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(Application Framework)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400" dirty="0" err="1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API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가 존재하는 곳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400" dirty="0" err="1">
                <a:latin typeface="맑은 고딕" pitchFamily="50" charset="-127"/>
                <a:ea typeface="맑은 고딕" pitchFamily="50" charset="-127"/>
              </a:rPr>
              <a:t>안드로이드폰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 하드웨어에 접근할 때는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Java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에 직접 접근하는 것이 아니라 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API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를 통해서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가능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400" dirty="0" err="1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 런타임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(Android Runtime)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코어 라이브러리와 </a:t>
            </a:r>
            <a:r>
              <a:rPr lang="ko-KR" altLang="en-US" sz="1400" dirty="0" err="1">
                <a:latin typeface="맑은 고딕" pitchFamily="50" charset="-127"/>
                <a:ea typeface="맑은 고딕" pitchFamily="50" charset="-127"/>
              </a:rPr>
              <a:t>달빅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 가상 머신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400" dirty="0" err="1">
                <a:latin typeface="맑은 고딕" pitchFamily="50" charset="-127"/>
                <a:ea typeface="맑은 고딕" pitchFamily="50" charset="-127"/>
              </a:rPr>
              <a:t>Dalvik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Virtual Machine)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 또는 아트 런타임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(ART Runtime)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으로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구성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라이브러리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(Libraries)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400" dirty="0" err="1">
                <a:latin typeface="맑은 고딕" pitchFamily="50" charset="-127"/>
                <a:ea typeface="맑은 고딕" pitchFamily="50" charset="-127"/>
              </a:rPr>
              <a:t>안드로이드에서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 사용되는 여러 시스템 라이브러리는 시스템 접근 때문에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Java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가 아닌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C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로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작성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400" dirty="0" err="1">
                <a:latin typeface="맑은 고딕" pitchFamily="50" charset="-127"/>
                <a:ea typeface="맑은 고딕" pitchFamily="50" charset="-127"/>
              </a:rPr>
              <a:t>리눅스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err="1">
                <a:latin typeface="맑은 고딕" pitchFamily="50" charset="-127"/>
                <a:ea typeface="맑은 고딕" pitchFamily="50" charset="-127"/>
              </a:rPr>
              <a:t>커널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(Linux Kernel)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하드웨어의 운영과 관련된 </a:t>
            </a:r>
            <a:r>
              <a:rPr lang="ko-KR" altLang="en-US" sz="1400" dirty="0" err="1">
                <a:latin typeface="맑은 고딕" pitchFamily="50" charset="-127"/>
                <a:ea typeface="맑은 고딕" pitchFamily="50" charset="-127"/>
              </a:rPr>
              <a:t>저수준의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 관리 기능이 들어 있음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주로 메모리 관리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디바이스 드라이버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 보안 등 </a:t>
            </a:r>
          </a:p>
          <a:p>
            <a:pPr marL="882650" lvl="2" indent="-342900">
              <a:buFont typeface="Wingdings" pitchFamily="2" charset="2"/>
              <a:buChar char="ü"/>
            </a:pP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789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개발을 위한 운영체제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Windows, Linux, Mac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이 있음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Windows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개발 환경이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가장 보편적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안드로이드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개발 환경을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구축하면 가상의 안드로이드 장치인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AVD(Android Virtual Device)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제공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실제 안드로이드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장비 없이도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안드로이드 장비가 있는 것처럼 작업 가능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안드로이드 개발 환경 ▶ 개발 운영체제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89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개발 환경 ▶ 개발 환경의 구성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0922" y="5696978"/>
            <a:ext cx="8038344" cy="5232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n-ea"/>
              </a:rPr>
              <a:t>개발 환경 구성이 완료되면 </a:t>
            </a:r>
            <a:r>
              <a:rPr lang="en-US" altLang="ko-KR" sz="1400" b="1" dirty="0" smtClean="0">
                <a:latin typeface="+mn-ea"/>
              </a:rPr>
              <a:t>Android Studio</a:t>
            </a:r>
            <a:r>
              <a:rPr lang="ko-KR" altLang="en-US" sz="1400" b="1" dirty="0" smtClean="0">
                <a:latin typeface="+mn-ea"/>
              </a:rPr>
              <a:t>를 실행해서 코딩과 수정을 통해 </a:t>
            </a:r>
            <a:r>
              <a:rPr lang="ko-KR" altLang="en-US" sz="1400" b="1" dirty="0" err="1" smtClean="0">
                <a:latin typeface="+mn-ea"/>
              </a:rPr>
              <a:t>앱을</a:t>
            </a:r>
            <a:r>
              <a:rPr lang="ko-KR" altLang="en-US" sz="1400" b="1" dirty="0" smtClean="0">
                <a:latin typeface="+mn-ea"/>
              </a:rPr>
              <a:t> 개발</a:t>
            </a:r>
            <a:endParaRPr lang="en-US" altLang="ko-KR" sz="1400" b="1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err="1" smtClean="0">
                <a:latin typeface="+mn-ea"/>
              </a:rPr>
              <a:t>코딩된</a:t>
            </a:r>
            <a:r>
              <a:rPr lang="ko-KR" altLang="en-US" sz="1400" b="1" dirty="0" smtClean="0">
                <a:latin typeface="+mn-ea"/>
              </a:rPr>
              <a:t> 결과는 </a:t>
            </a:r>
            <a:r>
              <a:rPr lang="en-US" altLang="ko-KR" sz="1400" b="1" dirty="0" smtClean="0">
                <a:latin typeface="+mn-ea"/>
              </a:rPr>
              <a:t>AVD</a:t>
            </a:r>
            <a:r>
              <a:rPr lang="ko-KR" altLang="en-US" sz="1400" b="1" dirty="0" smtClean="0">
                <a:latin typeface="+mn-ea"/>
              </a:rPr>
              <a:t>에</a:t>
            </a:r>
            <a:r>
              <a:rPr lang="en-US" altLang="ko-KR" sz="1400" b="1" dirty="0" smtClean="0">
                <a:latin typeface="+mn-ea"/>
              </a:rPr>
              <a:t> </a:t>
            </a:r>
            <a:r>
              <a:rPr lang="ko-KR" altLang="en-US" sz="1400" b="1" dirty="0" smtClean="0">
                <a:latin typeface="+mn-ea"/>
              </a:rPr>
              <a:t>출력하고</a:t>
            </a:r>
            <a:r>
              <a:rPr lang="en-US" altLang="ko-KR" sz="1400" b="1" dirty="0" smtClean="0">
                <a:latin typeface="+mn-ea"/>
              </a:rPr>
              <a:t>, </a:t>
            </a:r>
            <a:r>
              <a:rPr lang="ko-KR" altLang="en-US" sz="1400" b="1" dirty="0" smtClean="0">
                <a:latin typeface="+mn-ea"/>
              </a:rPr>
              <a:t>개발자는 그 결과를 확인</a:t>
            </a:r>
            <a:endParaRPr lang="ko-KR" altLang="en-US" sz="1400" b="1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33" y="1291778"/>
            <a:ext cx="8422934" cy="427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06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안드로이드 개발 환경 설치 ▶ 개발 환경 설치 순서</a:t>
            </a:r>
            <a:endParaRPr lang="ko-KR" altLang="en-US" dirty="0" smtClean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000"/>
          <a:stretch/>
        </p:blipFill>
        <p:spPr>
          <a:xfrm>
            <a:off x="294964" y="1558122"/>
            <a:ext cx="7724775" cy="408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7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[</a:t>
            </a:r>
            <a:r>
              <a:rPr lang="ko-KR" altLang="en-US" sz="1800" b="1" dirty="0"/>
              <a:t>제어판</a:t>
            </a:r>
            <a:r>
              <a:rPr lang="en-US" altLang="ko-KR" sz="1800" b="1" dirty="0"/>
              <a:t>]</a:t>
            </a:r>
            <a:r>
              <a:rPr lang="ko-KR" altLang="en-US" sz="1800" b="1" dirty="0"/>
              <a:t>의 </a:t>
            </a:r>
            <a:r>
              <a:rPr lang="en-US" altLang="ko-KR" sz="1800" b="1" dirty="0"/>
              <a:t>[</a:t>
            </a:r>
            <a:r>
              <a:rPr lang="ko-KR" altLang="en-US" sz="1800" b="1" dirty="0"/>
              <a:t>시스템 및 보안</a:t>
            </a:r>
            <a:r>
              <a:rPr lang="en-US" altLang="ko-KR" sz="1800" b="1" dirty="0"/>
              <a:t>]-[</a:t>
            </a:r>
            <a:r>
              <a:rPr lang="ko-KR" altLang="en-US" sz="1800" b="1" dirty="0"/>
              <a:t>시스템</a:t>
            </a:r>
            <a:r>
              <a:rPr lang="en-US" altLang="ko-KR" sz="1800" b="1" dirty="0" smtClean="0"/>
              <a:t>]</a:t>
            </a:r>
            <a:r>
              <a:rPr lang="ko-KR" altLang="en-US" sz="1800" b="1" dirty="0"/>
              <a:t> </a:t>
            </a:r>
            <a:r>
              <a:rPr lang="ko-KR" altLang="en-US" sz="1800" b="1" dirty="0" smtClean="0"/>
              <a:t>실행</a:t>
            </a:r>
            <a:endParaRPr lang="en-US" altLang="ko-KR" sz="1800" b="1" dirty="0" smtClean="0"/>
          </a:p>
          <a:p>
            <a:pPr marL="452437" lvl="2" indent="-342000">
              <a:buFont typeface="Wingdings" pitchFamily="2" charset="2"/>
              <a:buChar char="v"/>
            </a:pPr>
            <a:r>
              <a:rPr lang="en-US" altLang="ko-KR" sz="1400" b="1" dirty="0" smtClean="0"/>
              <a:t>[</a:t>
            </a:r>
            <a:r>
              <a:rPr lang="ko-KR" altLang="en-US" sz="1400" b="1" dirty="0"/>
              <a:t>시스템</a:t>
            </a:r>
            <a:r>
              <a:rPr lang="en-US" altLang="ko-KR" sz="1400" b="1" dirty="0"/>
              <a:t>] </a:t>
            </a:r>
            <a:r>
              <a:rPr lang="ko-KR" altLang="en-US" sz="1400" b="1" dirty="0" smtClean="0"/>
              <a:t>부분에서 </a:t>
            </a:r>
            <a:r>
              <a:rPr lang="en-US" altLang="ko-KR" sz="1400" b="1" dirty="0"/>
              <a:t>CPU, RAM, </a:t>
            </a:r>
            <a:r>
              <a:rPr lang="ko-KR" altLang="en-US" sz="1400" b="1" dirty="0"/>
              <a:t>시스템 종류를 </a:t>
            </a:r>
            <a:r>
              <a:rPr lang="ko-KR" altLang="en-US" sz="1400" b="1" dirty="0" smtClean="0"/>
              <a:t>확인</a:t>
            </a:r>
            <a:endParaRPr lang="en-US" altLang="ko-KR" sz="14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r>
              <a:rPr lang="en-US" altLang="ko-KR" sz="1800" dirty="0"/>
              <a:t>https://software.intel.com/en-us/articles/intel-hardwareaccelerated-</a:t>
            </a:r>
          </a:p>
          <a:p>
            <a:pPr marL="0" indent="0">
              <a:buNone/>
            </a:pPr>
            <a:r>
              <a:rPr lang="en-US" altLang="ko-KR" sz="1800" dirty="0"/>
              <a:t>execution-manager-intel-</a:t>
            </a:r>
            <a:r>
              <a:rPr lang="en-US" altLang="ko-KR" sz="1800" dirty="0" err="1"/>
              <a:t>haxm</a:t>
            </a:r>
            <a:r>
              <a:rPr lang="ko-KR" altLang="en-US" sz="1800" dirty="0"/>
              <a:t>에 접속 </a:t>
            </a: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r>
              <a:rPr lang="en-US" altLang="ko-KR" sz="1800" dirty="0"/>
              <a:t>Intel HAXM </a:t>
            </a:r>
            <a:r>
              <a:rPr lang="ko-KR" altLang="en-US" sz="1800" dirty="0"/>
              <a:t>압축 파일 다운로드</a:t>
            </a: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개발 환경 설치 ▶ 인텔 </a:t>
            </a:r>
            <a:r>
              <a:rPr lang="en-US" altLang="ko-KR" dirty="0" smtClean="0"/>
              <a:t>HAXM </a:t>
            </a:r>
            <a:r>
              <a:rPr lang="ko-KR" altLang="en-US" dirty="0" smtClean="0"/>
              <a:t>설치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709" y="1856699"/>
            <a:ext cx="3066106" cy="1905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392" y="4449055"/>
            <a:ext cx="3041603" cy="187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7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다운로드한 </a:t>
            </a:r>
            <a:r>
              <a:rPr lang="en-US" altLang="ko-KR" sz="1800" b="1" dirty="0" err="1"/>
              <a:t>haxm</a:t>
            </a:r>
            <a:r>
              <a:rPr lang="en-US" altLang="ko-KR" sz="1800" b="1" dirty="0"/>
              <a:t>-windows_</a:t>
            </a:r>
            <a:r>
              <a:rPr lang="ko-KR" altLang="en-US" sz="1800" b="1" dirty="0"/>
              <a:t>버전</a:t>
            </a:r>
            <a:r>
              <a:rPr lang="en-US" altLang="ko-KR" sz="1800" b="1" dirty="0"/>
              <a:t>.zip </a:t>
            </a:r>
            <a:r>
              <a:rPr lang="ko-KR" altLang="en-US" sz="1800" b="1" dirty="0"/>
              <a:t>파일의 압축을 </a:t>
            </a:r>
            <a:r>
              <a:rPr lang="ko-KR" altLang="en-US" sz="1800" b="1" dirty="0" smtClean="0"/>
              <a:t>풀기</a:t>
            </a:r>
            <a:endParaRPr lang="en-US" altLang="ko-KR" sz="1800" b="1" dirty="0" smtClean="0"/>
          </a:p>
          <a:p>
            <a:pPr marL="0" indent="0">
              <a:buNone/>
            </a:pPr>
            <a:r>
              <a:rPr lang="en-US" altLang="ko-KR" sz="1800" b="1" dirty="0" smtClean="0"/>
              <a:t>intelhaxmandroid.exe </a:t>
            </a:r>
            <a:r>
              <a:rPr lang="ko-KR" altLang="en-US" sz="1800" b="1" dirty="0"/>
              <a:t>파일을 실행해서 설치를 </a:t>
            </a:r>
            <a:r>
              <a:rPr lang="ko-KR" altLang="en-US" sz="1800" b="1" dirty="0" smtClean="0"/>
              <a:t>진행</a:t>
            </a: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r>
              <a:rPr lang="ko-KR" altLang="en-US" sz="1800" dirty="0"/>
              <a:t>설치가 진행된 후 완료되면 ‘</a:t>
            </a:r>
            <a:r>
              <a:rPr lang="en-US" altLang="ko-KR" sz="1800" dirty="0"/>
              <a:t>Launch Intel HAXM Documentation’ </a:t>
            </a:r>
            <a:r>
              <a:rPr lang="ko-KR" altLang="en-US" sz="1800" dirty="0"/>
              <a:t>체크 끄기</a:t>
            </a:r>
          </a:p>
          <a:p>
            <a:pPr marL="0" indent="0">
              <a:buNone/>
            </a:pPr>
            <a:r>
              <a:rPr lang="en-US" altLang="ko-KR" sz="1800" dirty="0"/>
              <a:t>&lt;Finish&gt;</a:t>
            </a:r>
            <a:r>
              <a:rPr lang="ko-KR" altLang="en-US" sz="1800" dirty="0"/>
              <a:t> 클릭</a:t>
            </a: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개발 환경 설치 ▶ 인텔 </a:t>
            </a:r>
            <a:r>
              <a:rPr lang="en-US" altLang="ko-KR" dirty="0" smtClean="0"/>
              <a:t>HAXM </a:t>
            </a:r>
            <a:r>
              <a:rPr lang="ko-KR" altLang="en-US" dirty="0" smtClean="0"/>
              <a:t>설치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46" y="1915325"/>
            <a:ext cx="3181590" cy="192860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744" y="4781469"/>
            <a:ext cx="2755256" cy="174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72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https://developer.android.com/studio/archive.html</a:t>
            </a:r>
            <a:r>
              <a:rPr lang="ko-KR" altLang="en-US" sz="1800" b="1" dirty="0"/>
              <a:t>에 </a:t>
            </a:r>
            <a:r>
              <a:rPr lang="ko-KR" altLang="en-US" sz="1800" b="1" dirty="0" smtClean="0"/>
              <a:t>접속 후 </a:t>
            </a:r>
            <a:r>
              <a:rPr lang="en-US" altLang="ko-KR" sz="1800" b="1" dirty="0" smtClean="0"/>
              <a:t>Android Studio 3.0 </a:t>
            </a:r>
            <a:r>
              <a:rPr lang="ko-KR" altLang="en-US" sz="1800" b="1" dirty="0" smtClean="0"/>
              <a:t>버전</a:t>
            </a:r>
            <a:r>
              <a:rPr lang="en-US" altLang="ko-KR" sz="1800" b="1" dirty="0"/>
              <a:t> </a:t>
            </a:r>
            <a:r>
              <a:rPr lang="ko-KR" altLang="en-US" sz="1800" b="1" dirty="0" smtClean="0"/>
              <a:t>다운로드</a:t>
            </a: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r>
              <a:rPr lang="ko-KR" altLang="en-US" sz="1800" dirty="0"/>
              <a:t>다운로드 받은 </a:t>
            </a:r>
            <a:r>
              <a:rPr lang="en-US" altLang="ko-KR" sz="1800" dirty="0"/>
              <a:t>Android Studio 3.0 </a:t>
            </a:r>
            <a:r>
              <a:rPr lang="ko-KR" altLang="en-US" sz="1800" dirty="0"/>
              <a:t>버전</a:t>
            </a: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개발 환경 설치 ▶ </a:t>
            </a:r>
            <a:r>
              <a:rPr lang="en-US" altLang="ko-KR" dirty="0" smtClean="0"/>
              <a:t>Android Studio </a:t>
            </a:r>
            <a:r>
              <a:rPr lang="ko-KR" altLang="en-US" dirty="0" smtClean="0"/>
              <a:t>설치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382" y="1874904"/>
            <a:ext cx="3599834" cy="305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6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 smtClean="0"/>
              <a:t>다운로드한 </a:t>
            </a:r>
            <a:r>
              <a:rPr lang="ko-KR" altLang="en-US" sz="1800" b="1" dirty="0"/>
              <a:t>파일</a:t>
            </a:r>
            <a:r>
              <a:rPr lang="en-US" altLang="ko-KR" sz="1800" b="1" dirty="0"/>
              <a:t>(</a:t>
            </a:r>
            <a:r>
              <a:rPr lang="en-US" altLang="ko-KR" sz="1800" b="1" dirty="0" smtClean="0"/>
              <a:t>android-studio-ide-171.4408382-windows.exe)</a:t>
            </a:r>
            <a:r>
              <a:rPr lang="ko-KR" altLang="en-US" sz="1800" b="1" dirty="0" smtClean="0"/>
              <a:t> 실행 후</a:t>
            </a:r>
            <a:endParaRPr lang="en-US" altLang="ko-KR" sz="1800" b="1" dirty="0" smtClean="0"/>
          </a:p>
          <a:p>
            <a:pPr marL="360000" indent="0">
              <a:buNone/>
            </a:pPr>
            <a:r>
              <a:rPr lang="ko-KR" altLang="en-US" sz="1800" b="1" dirty="0" smtClean="0"/>
              <a:t>초기화면에서 </a:t>
            </a:r>
            <a:r>
              <a:rPr lang="en-US" altLang="ko-KR" sz="1800" b="1" dirty="0" smtClean="0"/>
              <a:t>&lt;Next&gt; </a:t>
            </a:r>
            <a:r>
              <a:rPr lang="ko-KR" altLang="en-US" sz="1800" b="1" dirty="0" smtClean="0"/>
              <a:t>클릭</a:t>
            </a:r>
            <a:endParaRPr lang="en-US" altLang="ko-KR" sz="1800" b="1" dirty="0" smtClean="0"/>
          </a:p>
          <a:p>
            <a:pPr marL="360000" indent="0">
              <a:buNone/>
            </a:pPr>
            <a:endParaRPr lang="en-US" altLang="ko-KR" sz="1800" dirty="0"/>
          </a:p>
          <a:p>
            <a:pPr marL="360000" indent="0">
              <a:buNone/>
            </a:pPr>
            <a:endParaRPr lang="en-US" altLang="ko-KR" sz="1800" b="1" dirty="0" smtClean="0"/>
          </a:p>
          <a:p>
            <a:pPr marL="360000" indent="0">
              <a:buNone/>
            </a:pPr>
            <a:endParaRPr lang="en-US" altLang="ko-KR" sz="1800" dirty="0"/>
          </a:p>
          <a:p>
            <a:pPr marL="645750" indent="-285750"/>
            <a:endParaRPr lang="en-US" altLang="ko-KR" sz="1800" dirty="0" smtClean="0"/>
          </a:p>
          <a:p>
            <a:pPr marL="645750" indent="-285750"/>
            <a:endParaRPr lang="en-US" altLang="ko-KR" sz="1800" dirty="0"/>
          </a:p>
          <a:p>
            <a:pPr marL="645750" indent="-285750"/>
            <a:endParaRPr lang="en-US" altLang="ko-KR" sz="1800" dirty="0" smtClean="0"/>
          </a:p>
          <a:p>
            <a:pPr marL="645750" indent="-285750"/>
            <a:endParaRPr lang="en-US" altLang="ko-KR" sz="1800" dirty="0"/>
          </a:p>
          <a:p>
            <a:pPr marL="645750" indent="-285750"/>
            <a:r>
              <a:rPr lang="en-US" altLang="ko-KR" sz="1800" dirty="0" smtClean="0"/>
              <a:t>‘</a:t>
            </a:r>
            <a:r>
              <a:rPr lang="en-US" altLang="ko-KR" sz="1800" dirty="0"/>
              <a:t>Android Virtual Devices’</a:t>
            </a:r>
            <a:r>
              <a:rPr lang="ko-KR" altLang="en-US" sz="1800" dirty="0"/>
              <a:t>의 체크를 끄고 </a:t>
            </a:r>
            <a:r>
              <a:rPr lang="en-US" altLang="ko-KR" sz="1800" dirty="0"/>
              <a:t>&lt;NEXT&gt;</a:t>
            </a:r>
            <a:r>
              <a:rPr lang="ko-KR" altLang="en-US" sz="1800" dirty="0"/>
              <a:t> 클릭</a:t>
            </a:r>
          </a:p>
          <a:p>
            <a:pPr marL="645750" indent="-285750"/>
            <a:endParaRPr lang="en-US" altLang="ko-KR" sz="1800" b="1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개발 환경 설치 ▶ </a:t>
            </a:r>
            <a:r>
              <a:rPr lang="en-US" altLang="ko-KR" dirty="0" smtClean="0"/>
              <a:t>Android Studio </a:t>
            </a:r>
            <a:r>
              <a:rPr lang="ko-KR" altLang="en-US" dirty="0" smtClean="0"/>
              <a:t>설치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041" y="1521437"/>
            <a:ext cx="3100061" cy="258934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903" y="4558851"/>
            <a:ext cx="3427079" cy="222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6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강좌 소개</a:t>
            </a:r>
          </a:p>
        </p:txBody>
      </p:sp>
      <p:sp>
        <p:nvSpPr>
          <p:cNvPr id="43929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199" y="1219200"/>
            <a:ext cx="8540803" cy="4937760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sz="2000" dirty="0"/>
              <a:t>과목명 </a:t>
            </a:r>
            <a:r>
              <a:rPr lang="en-US" altLang="ko-KR" sz="2000" dirty="0"/>
              <a:t>: </a:t>
            </a:r>
            <a:r>
              <a:rPr lang="ko-KR" altLang="en-US" sz="2000" dirty="0" err="1" smtClean="0"/>
              <a:t>모바일</a:t>
            </a:r>
            <a:r>
              <a:rPr lang="ko-KR" altLang="en-US" sz="2000" dirty="0" smtClean="0"/>
              <a:t> </a:t>
            </a:r>
            <a:r>
              <a:rPr lang="ko-KR" altLang="en-US" sz="2000" dirty="0" smtClean="0"/>
              <a:t>프로그래밍</a:t>
            </a:r>
            <a:endParaRPr lang="ko-KR" altLang="en-US" sz="2000" dirty="0"/>
          </a:p>
          <a:p>
            <a:pPr>
              <a:defRPr/>
            </a:pPr>
            <a:r>
              <a:rPr lang="en-US" altLang="ko-KR" sz="2000" dirty="0" smtClean="0"/>
              <a:t> </a:t>
            </a:r>
            <a:r>
              <a:rPr lang="ko-KR" altLang="en-US" sz="2000" dirty="0"/>
              <a:t>교과목 개요 </a:t>
            </a:r>
            <a:r>
              <a:rPr lang="en-US" altLang="ko-KR" sz="2000" dirty="0"/>
              <a:t>: </a:t>
            </a:r>
            <a:endParaRPr lang="en-US" altLang="ko-KR" sz="2000" dirty="0" smtClean="0"/>
          </a:p>
          <a:p>
            <a:pPr lvl="1">
              <a:defRPr/>
            </a:pPr>
            <a:r>
              <a:rPr lang="ko-KR" altLang="en-US" sz="2000" dirty="0" smtClean="0"/>
              <a:t>자바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객체 지향 프로그래밍 언어를 익힐 수 있는 기본 문법을 익힌다</a:t>
            </a:r>
            <a:r>
              <a:rPr lang="en-US" altLang="ko-KR" sz="2000" dirty="0" smtClean="0"/>
              <a:t>.</a:t>
            </a:r>
          </a:p>
          <a:p>
            <a:pPr lvl="1">
              <a:defRPr/>
            </a:pPr>
            <a:r>
              <a:rPr lang="en-US" altLang="ko-KR" sz="2000" dirty="0" smtClean="0"/>
              <a:t>XML :   </a:t>
            </a:r>
            <a:r>
              <a:rPr lang="ko-KR" altLang="en-US" sz="2000" dirty="0" err="1" smtClean="0"/>
              <a:t>앱</a:t>
            </a:r>
            <a:r>
              <a:rPr lang="ko-KR" altLang="en-US" sz="2000" dirty="0" smtClean="0"/>
              <a:t> 화면 구조를 설계한다</a:t>
            </a:r>
            <a:r>
              <a:rPr lang="en-US" altLang="ko-KR" sz="2000" dirty="0" smtClean="0"/>
              <a:t>.</a:t>
            </a:r>
            <a:endParaRPr lang="en-US" altLang="ko-KR" sz="2000" dirty="0"/>
          </a:p>
          <a:p>
            <a:pPr lvl="1">
              <a:defRPr/>
            </a:pPr>
            <a:r>
              <a:rPr lang="ko-KR" altLang="en-US" sz="2000" dirty="0" err="1" smtClean="0"/>
              <a:t>안드로이드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: </a:t>
            </a:r>
            <a:r>
              <a:rPr lang="ko-KR" altLang="en-US" sz="2000" dirty="0" err="1" smtClean="0"/>
              <a:t>안드로이드</a:t>
            </a:r>
            <a:r>
              <a:rPr lang="ko-KR" altLang="en-US" sz="2000" dirty="0" smtClean="0"/>
              <a:t> 스튜디오를 통해 자바 환경하에 </a:t>
            </a:r>
            <a:r>
              <a:rPr lang="ko-KR" altLang="en-US" sz="2000" dirty="0" err="1" smtClean="0"/>
              <a:t>앱을</a:t>
            </a:r>
            <a:r>
              <a:rPr lang="ko-KR" altLang="en-US" sz="2000" dirty="0" smtClean="0"/>
              <a:t> 제작 한다</a:t>
            </a:r>
            <a:r>
              <a:rPr lang="en-US" altLang="ko-KR" sz="2000" dirty="0" smtClean="0"/>
              <a:t>.</a:t>
            </a:r>
          </a:p>
          <a:p>
            <a:pPr lvl="1">
              <a:defRPr/>
            </a:pPr>
            <a:endParaRPr lang="en-US" altLang="ko-KR" sz="2000" dirty="0"/>
          </a:p>
          <a:p>
            <a:pPr>
              <a:defRPr/>
            </a:pPr>
            <a:r>
              <a:rPr lang="ko-KR" altLang="en-US" sz="2000" dirty="0" smtClean="0"/>
              <a:t>학습 목표 </a:t>
            </a:r>
            <a:r>
              <a:rPr lang="en-US" altLang="ko-KR" sz="2000" dirty="0"/>
              <a:t>:  </a:t>
            </a:r>
            <a:endParaRPr lang="en-US" altLang="ko-KR" sz="2000" dirty="0" smtClean="0"/>
          </a:p>
          <a:p>
            <a:pPr lvl="1"/>
            <a:r>
              <a:rPr lang="ko-KR" altLang="en-US" sz="2000" dirty="0" err="1"/>
              <a:t>안드로이드</a:t>
            </a:r>
            <a:r>
              <a:rPr lang="ko-KR" altLang="en-US" sz="2000" dirty="0"/>
              <a:t> 스튜디오를 이용하여 </a:t>
            </a:r>
            <a:r>
              <a:rPr lang="ko-KR" altLang="en-US" sz="2000" dirty="0" err="1"/>
              <a:t>앱</a:t>
            </a:r>
            <a:r>
              <a:rPr lang="ko-KR" altLang="en-US" sz="2000" dirty="0"/>
              <a:t> 제작에 필요한 자바의 기초 문법과 형식을 </a:t>
            </a:r>
            <a:r>
              <a:rPr lang="ko-KR" altLang="en-US" sz="2000" dirty="0" smtClean="0"/>
              <a:t>익힌 </a:t>
            </a:r>
            <a:r>
              <a:rPr lang="ko-KR" altLang="en-US" sz="2000" dirty="0" err="1" smtClean="0"/>
              <a:t>후스튜디오에서</a:t>
            </a:r>
            <a:r>
              <a:rPr lang="ko-KR" altLang="en-US" sz="2000" dirty="0" smtClean="0"/>
              <a:t> </a:t>
            </a:r>
            <a:r>
              <a:rPr lang="ko-KR" altLang="en-US" sz="2000" dirty="0" err="1"/>
              <a:t>앱</a:t>
            </a:r>
            <a:r>
              <a:rPr lang="ko-KR" altLang="en-US" sz="2000" dirty="0"/>
              <a:t> 화면 설계 및 구현을 통해 </a:t>
            </a:r>
            <a:r>
              <a:rPr lang="ko-KR" altLang="en-US" sz="2000" dirty="0" err="1"/>
              <a:t>앱을</a:t>
            </a:r>
            <a:r>
              <a:rPr lang="ko-KR" altLang="en-US" sz="2000" dirty="0"/>
              <a:t> 제작해 본다</a:t>
            </a:r>
            <a:r>
              <a:rPr lang="en-US" altLang="ko-KR" sz="2000" b="1" dirty="0"/>
              <a:t>.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sz="2000" dirty="0" smtClean="0"/>
              <a:t>주요 </a:t>
            </a:r>
            <a:r>
              <a:rPr lang="ko-KR" altLang="en-US" sz="2000" dirty="0"/>
              <a:t>다루는 내용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ko-KR" altLang="en-US" sz="2000" dirty="0" smtClean="0"/>
              <a:t>자바</a:t>
            </a:r>
            <a:r>
              <a:rPr lang="en-US" altLang="ko-KR" sz="2000" dirty="0" smtClean="0"/>
              <a:t>/</a:t>
            </a:r>
            <a:r>
              <a:rPr lang="ko-KR" altLang="en-US" sz="2000" dirty="0" err="1" smtClean="0"/>
              <a:t>안드로이드</a:t>
            </a:r>
            <a:r>
              <a:rPr lang="ko-KR" altLang="en-US" sz="2000" dirty="0" smtClean="0"/>
              <a:t> 스튜디오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1596290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Android Studio</a:t>
            </a:r>
            <a:r>
              <a:rPr lang="ko-KR" altLang="en-US" sz="1800" b="1" dirty="0"/>
              <a:t>가 설치될 폴더를 </a:t>
            </a:r>
            <a:r>
              <a:rPr lang="ko-KR" altLang="en-US" sz="1800" b="1" dirty="0" smtClean="0"/>
              <a:t>선택한 후 기본값으로 두고 </a:t>
            </a:r>
            <a:r>
              <a:rPr lang="en-US" altLang="ko-KR" sz="1800" b="1" dirty="0" smtClean="0"/>
              <a:t>&lt;Next&gt; </a:t>
            </a:r>
            <a:r>
              <a:rPr lang="ko-KR" altLang="en-US" sz="1800" b="1" dirty="0" smtClean="0"/>
              <a:t>클릭</a:t>
            </a: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r>
              <a:rPr lang="ko-KR" altLang="en-US" sz="1800" dirty="0" smtClean="0"/>
              <a:t>시작 </a:t>
            </a:r>
            <a:r>
              <a:rPr lang="ko-KR" altLang="en-US" sz="1800" dirty="0"/>
              <a:t>메뉴 폴더를 생성하는 화면에서 기본값으로 두고 </a:t>
            </a:r>
            <a:r>
              <a:rPr lang="en-US" altLang="ko-KR" sz="1800" dirty="0"/>
              <a:t>&lt;Install&gt;</a:t>
            </a:r>
            <a:r>
              <a:rPr lang="ko-KR" altLang="en-US" sz="1800" dirty="0"/>
              <a:t> 클릭</a:t>
            </a: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개발 환경 설치 ▶ </a:t>
            </a:r>
            <a:r>
              <a:rPr lang="en-US" altLang="ko-KR" dirty="0" smtClean="0"/>
              <a:t>Android Studio </a:t>
            </a:r>
            <a:r>
              <a:rPr lang="ko-KR" altLang="en-US" dirty="0" smtClean="0"/>
              <a:t>설치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01" y="1584268"/>
            <a:ext cx="2950335" cy="243138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01" y="4656787"/>
            <a:ext cx="3625583" cy="196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6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Android </a:t>
            </a:r>
            <a:r>
              <a:rPr lang="en-US" altLang="ko-KR" sz="1800" b="1" dirty="0" smtClean="0"/>
              <a:t>`Studio</a:t>
            </a:r>
            <a:r>
              <a:rPr lang="ko-KR" altLang="en-US" sz="1800" b="1" dirty="0"/>
              <a:t>의 </a:t>
            </a:r>
            <a:r>
              <a:rPr lang="ko-KR" altLang="en-US" sz="1800" b="1" dirty="0" smtClean="0"/>
              <a:t>설치 진행</a:t>
            </a: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r>
              <a:rPr lang="ko-KR" altLang="en-US" sz="1800" dirty="0" smtClean="0"/>
              <a:t>설치가 </a:t>
            </a:r>
            <a:r>
              <a:rPr lang="ko-KR" altLang="en-US" sz="1800" dirty="0"/>
              <a:t>완료되면 </a:t>
            </a:r>
            <a:r>
              <a:rPr lang="en-US" altLang="ko-KR" sz="1800" dirty="0"/>
              <a:t>&lt;Next&gt;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 smtClean="0"/>
          </a:p>
          <a:p>
            <a:pPr marL="0" indent="-342000">
              <a:buFont typeface="Wingdings" pitchFamily="2" charset="2"/>
              <a:buChar char="v"/>
            </a:pPr>
            <a:r>
              <a:rPr lang="ko-KR" altLang="en-US" sz="1800" dirty="0" smtClean="0"/>
              <a:t>설치 </a:t>
            </a:r>
            <a:r>
              <a:rPr lang="ko-KR" altLang="en-US" sz="1800" dirty="0"/>
              <a:t>완료 화면에서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‘</a:t>
            </a:r>
            <a:r>
              <a:rPr lang="en-US" altLang="ko-KR" sz="1800" dirty="0"/>
              <a:t>Start Android Studio</a:t>
            </a:r>
            <a:r>
              <a:rPr lang="ko-KR" altLang="en-US" sz="1800" dirty="0"/>
              <a:t>’의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체크를 </a:t>
            </a:r>
            <a:r>
              <a:rPr lang="ko-KR" altLang="en-US" sz="1800" dirty="0"/>
              <a:t>끄고 </a:t>
            </a:r>
            <a:r>
              <a:rPr lang="en-US" altLang="ko-KR" sz="1800" dirty="0"/>
              <a:t>&lt;Finish&gt;</a:t>
            </a:r>
            <a:r>
              <a:rPr lang="ko-KR" altLang="en-US" sz="1800" dirty="0"/>
              <a:t> 클릭</a:t>
            </a: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개발 환경 설치 ▶ </a:t>
            </a:r>
            <a:r>
              <a:rPr lang="en-US" altLang="ko-KR" dirty="0" smtClean="0"/>
              <a:t>Android Studio </a:t>
            </a:r>
            <a:r>
              <a:rPr lang="ko-KR" altLang="en-US" dirty="0" smtClean="0"/>
              <a:t>설치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081" y="847988"/>
            <a:ext cx="3884999" cy="206430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081" y="2876453"/>
            <a:ext cx="4077099" cy="196279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869" y="4879951"/>
            <a:ext cx="4077099" cy="197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10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[Windows </a:t>
            </a:r>
            <a:r>
              <a:rPr lang="ko-KR" altLang="en-US" sz="1800" b="1" dirty="0"/>
              <a:t>시작</a:t>
            </a:r>
            <a:r>
              <a:rPr lang="en-US" altLang="ko-KR" sz="1800" b="1" dirty="0" smtClean="0"/>
              <a:t>]-[Android </a:t>
            </a:r>
            <a:r>
              <a:rPr lang="en-US" altLang="ko-KR" sz="1800" b="1" dirty="0"/>
              <a:t>Studio]</a:t>
            </a:r>
            <a:r>
              <a:rPr lang="ko-KR" altLang="en-US" sz="1800" b="1" dirty="0"/>
              <a:t>의 </a:t>
            </a:r>
            <a:r>
              <a:rPr lang="en-US" altLang="ko-KR" sz="1800" b="1" dirty="0"/>
              <a:t>Android Studio</a:t>
            </a:r>
            <a:r>
              <a:rPr lang="ko-KR" altLang="en-US" sz="1800" b="1" dirty="0"/>
              <a:t>를 </a:t>
            </a:r>
            <a:r>
              <a:rPr lang="ko-KR" altLang="en-US" sz="1800" b="1" dirty="0" smtClean="0"/>
              <a:t>실행</a:t>
            </a: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r>
              <a:rPr lang="ko-KR" altLang="en-US" sz="1800" dirty="0"/>
              <a:t>로고 화면</a:t>
            </a: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개발 환경 설치 ▶ </a:t>
            </a:r>
            <a:r>
              <a:rPr lang="en-US" altLang="ko-KR" dirty="0" smtClean="0"/>
              <a:t>Android Studio </a:t>
            </a:r>
            <a:r>
              <a:rPr lang="ko-KR" altLang="en-US" dirty="0" smtClean="0"/>
              <a:t>설정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53" y="1437690"/>
            <a:ext cx="4291453" cy="198378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62" y="4068899"/>
            <a:ext cx="2473179" cy="217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5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 smtClean="0"/>
              <a:t>[</a:t>
            </a:r>
            <a:r>
              <a:rPr lang="en-US" altLang="ko-KR" sz="1800" b="1" dirty="0"/>
              <a:t>Android Studio Setup </a:t>
            </a:r>
            <a:r>
              <a:rPr lang="en-US" altLang="ko-KR" sz="1800" b="1" dirty="0" smtClean="0"/>
              <a:t>Wizard]</a:t>
            </a:r>
            <a:r>
              <a:rPr lang="ko-KR" altLang="en-US" sz="1800" b="1" dirty="0"/>
              <a:t>가 </a:t>
            </a:r>
            <a:r>
              <a:rPr lang="ko-KR" altLang="en-US" sz="1800" b="1" dirty="0" smtClean="0"/>
              <a:t>실행됨</a:t>
            </a:r>
            <a:r>
              <a:rPr lang="en-US" altLang="ko-KR" sz="1800" b="1" dirty="0" smtClean="0"/>
              <a:t>.</a:t>
            </a:r>
            <a:r>
              <a:rPr lang="ko-KR" altLang="en-US" sz="1800" b="1" dirty="0" smtClean="0"/>
              <a:t> 환영 </a:t>
            </a:r>
            <a:r>
              <a:rPr lang="ko-KR" altLang="en-US" sz="1800" b="1" dirty="0"/>
              <a:t>화면에서 </a:t>
            </a:r>
            <a:r>
              <a:rPr lang="en-US" altLang="ko-KR" sz="1800" b="1" dirty="0"/>
              <a:t>&lt;</a:t>
            </a:r>
            <a:r>
              <a:rPr lang="en-US" altLang="ko-KR" sz="1800" b="1" dirty="0" smtClean="0"/>
              <a:t>Next&gt;</a:t>
            </a:r>
            <a:r>
              <a:rPr lang="ko-KR" altLang="en-US" sz="1800" b="1" dirty="0" smtClean="0"/>
              <a:t> 클릭</a:t>
            </a: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r>
              <a:rPr lang="en-US" altLang="ko-KR" sz="1800" dirty="0"/>
              <a:t>[Install Type]</a:t>
            </a:r>
            <a:r>
              <a:rPr lang="ko-KR" altLang="en-US" sz="1800" dirty="0"/>
              <a:t>은 </a:t>
            </a:r>
            <a:r>
              <a:rPr lang="en-US" altLang="ko-KR" sz="1800" dirty="0"/>
              <a:t>‘Standard</a:t>
            </a:r>
            <a:r>
              <a:rPr lang="ko-KR" altLang="en-US" sz="1800" dirty="0"/>
              <a:t>’을 선택하고 </a:t>
            </a:r>
            <a:r>
              <a:rPr lang="en-US" altLang="ko-KR" sz="1800" dirty="0"/>
              <a:t>&lt;Next&gt;</a:t>
            </a:r>
            <a:r>
              <a:rPr lang="ko-KR" altLang="en-US" sz="1800" dirty="0"/>
              <a:t> 클릭</a:t>
            </a: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개발 환경 설치 ▶ </a:t>
            </a:r>
            <a:r>
              <a:rPr lang="en-US" altLang="ko-KR" dirty="0" smtClean="0"/>
              <a:t>Android Studio </a:t>
            </a:r>
            <a:r>
              <a:rPr lang="ko-KR" altLang="en-US" dirty="0" smtClean="0"/>
              <a:t>설정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22" y="1526272"/>
            <a:ext cx="3630447" cy="19699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22" y="4153370"/>
            <a:ext cx="4866989" cy="227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4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 smtClean="0"/>
              <a:t>[</a:t>
            </a:r>
            <a:r>
              <a:rPr lang="en-US" altLang="ko-KR" sz="1800" b="1" dirty="0"/>
              <a:t>Select UI </a:t>
            </a:r>
            <a:r>
              <a:rPr lang="en-US" altLang="ko-KR" sz="1800" b="1" dirty="0" smtClean="0"/>
              <a:t>Theme]</a:t>
            </a:r>
            <a:r>
              <a:rPr lang="ko-KR" altLang="en-US" sz="1800" b="1" dirty="0"/>
              <a:t>는 무엇이든 </a:t>
            </a:r>
            <a:r>
              <a:rPr lang="ko-KR" altLang="en-US" sz="1800" b="1" dirty="0" smtClean="0"/>
              <a:t>선택</a:t>
            </a:r>
            <a:r>
              <a:rPr lang="en-US" altLang="ko-KR" sz="1800" b="1" dirty="0" smtClean="0"/>
              <a:t>.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&lt;Next&gt;</a:t>
            </a:r>
            <a:r>
              <a:rPr lang="ko-KR" altLang="en-US" sz="1800" b="1" dirty="0" smtClean="0"/>
              <a:t> 클릭</a:t>
            </a: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r>
              <a:rPr lang="en-US" altLang="ko-KR" sz="1800" dirty="0"/>
              <a:t>[Verify Settings]</a:t>
            </a:r>
            <a:r>
              <a:rPr lang="ko-KR" altLang="en-US" sz="1800" dirty="0"/>
              <a:t>에서 다운로드 크기를 확인하고 </a:t>
            </a:r>
            <a:r>
              <a:rPr lang="en-US" altLang="ko-KR" sz="1800" dirty="0"/>
              <a:t>&lt;Finish&gt;</a:t>
            </a:r>
            <a:r>
              <a:rPr lang="ko-KR" altLang="en-US" sz="1800" dirty="0"/>
              <a:t> 클릭</a:t>
            </a: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개발 환경 설치 ▶ </a:t>
            </a:r>
            <a:r>
              <a:rPr lang="en-US" altLang="ko-KR" dirty="0" smtClean="0"/>
              <a:t>Android Studio </a:t>
            </a:r>
            <a:r>
              <a:rPr lang="ko-KR" altLang="en-US" dirty="0" smtClean="0"/>
              <a:t>설정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54" y="1445629"/>
            <a:ext cx="4436088" cy="25804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74" y="4648841"/>
            <a:ext cx="3121059" cy="193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93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안드로이드 </a:t>
            </a:r>
            <a:r>
              <a:rPr lang="en-US" altLang="ko-KR" sz="1800" b="1" dirty="0"/>
              <a:t>SDK</a:t>
            </a:r>
            <a:r>
              <a:rPr lang="ko-KR" altLang="en-US" sz="1800" b="1" dirty="0"/>
              <a:t>의 다운로드 및 설치가 </a:t>
            </a:r>
            <a:r>
              <a:rPr lang="ko-KR" altLang="en-US" sz="1800" b="1" dirty="0" smtClean="0"/>
              <a:t>진행</a:t>
            </a: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r>
              <a:rPr lang="ko-KR" altLang="en-US" sz="1800" dirty="0"/>
              <a:t>다운로드 및 설치가 완료되면 </a:t>
            </a:r>
            <a:r>
              <a:rPr lang="en-US" altLang="ko-KR" sz="1800" dirty="0"/>
              <a:t>&lt;Finish&gt;</a:t>
            </a:r>
            <a:r>
              <a:rPr lang="ko-KR" altLang="en-US" sz="1800" dirty="0"/>
              <a:t>를 클릭해서 종료</a:t>
            </a: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개발 환경 설치 ▶ </a:t>
            </a:r>
            <a:r>
              <a:rPr lang="en-US" altLang="ko-KR" dirty="0" smtClean="0"/>
              <a:t>Android Studio </a:t>
            </a:r>
            <a:r>
              <a:rPr lang="ko-KR" altLang="en-US" dirty="0" smtClean="0"/>
              <a:t>설정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32" y="1520029"/>
            <a:ext cx="4792476" cy="212563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32" y="4028265"/>
            <a:ext cx="5235217" cy="24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Android Studio </a:t>
            </a:r>
            <a:r>
              <a:rPr lang="ko-KR" altLang="en-US" sz="1800" b="1" dirty="0"/>
              <a:t>초기화면이 나오면 ‘</a:t>
            </a:r>
            <a:r>
              <a:rPr lang="en-US" altLang="ko-KR" sz="1800" b="1" dirty="0"/>
              <a:t>Configure’</a:t>
            </a:r>
            <a:r>
              <a:rPr lang="ko-KR" altLang="en-US" sz="1800" b="1" dirty="0"/>
              <a:t>를 클릭하고 ‘</a:t>
            </a:r>
            <a:r>
              <a:rPr lang="en-US" altLang="ko-KR" sz="1800" b="1" dirty="0"/>
              <a:t>Settings</a:t>
            </a:r>
            <a:r>
              <a:rPr lang="en-US" altLang="ko-KR" sz="1800" b="1" dirty="0" smtClean="0"/>
              <a:t>’</a:t>
            </a:r>
            <a:r>
              <a:rPr lang="ko-KR" altLang="en-US" sz="1800" b="1" dirty="0" smtClean="0"/>
              <a:t> 선택</a:t>
            </a: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r>
              <a:rPr lang="ko-KR" altLang="en-US" sz="1800" dirty="0" smtClean="0"/>
              <a:t>왼쪽의 </a:t>
            </a:r>
            <a:r>
              <a:rPr lang="en-US" altLang="ko-KR" sz="1800" dirty="0"/>
              <a:t>[Appearance &amp; Behavior]-[System Settings]-[Updates]</a:t>
            </a:r>
            <a:r>
              <a:rPr lang="ko-KR" altLang="en-US" sz="1800" dirty="0"/>
              <a:t>를 선택 </a:t>
            </a: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r>
              <a:rPr lang="ko-KR" altLang="en-US" sz="1800" dirty="0"/>
              <a:t>오른쪽의 ‘</a:t>
            </a:r>
            <a:r>
              <a:rPr lang="en-US" altLang="ko-KR" sz="1800" dirty="0"/>
              <a:t>Automatically check updates for …’</a:t>
            </a:r>
            <a:r>
              <a:rPr lang="ko-KR" altLang="en-US" sz="1800" dirty="0"/>
              <a:t>의 체크 끄기</a:t>
            </a: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개발 환경 설치 ▶ </a:t>
            </a:r>
            <a:r>
              <a:rPr lang="en-US" altLang="ko-KR" dirty="0" smtClean="0"/>
              <a:t>Android Studio </a:t>
            </a:r>
            <a:r>
              <a:rPr lang="ko-KR" altLang="en-US" dirty="0" smtClean="0"/>
              <a:t>설정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01" y="1437861"/>
            <a:ext cx="3314541" cy="23651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101" y="4702628"/>
            <a:ext cx="3993482" cy="184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01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코딩할 소스의 행 번호가 보이도록 왼쪽의 </a:t>
            </a:r>
            <a:r>
              <a:rPr lang="en-US" altLang="ko-KR" sz="1800" b="1" dirty="0"/>
              <a:t>[Editor]-[General</a:t>
            </a:r>
            <a:r>
              <a:rPr lang="en-US" altLang="ko-KR" sz="1800" b="1" dirty="0" smtClean="0"/>
              <a:t>]-[</a:t>
            </a:r>
            <a:r>
              <a:rPr lang="en-US" altLang="ko-KR" sz="1800" b="1" dirty="0"/>
              <a:t>Appearance]</a:t>
            </a:r>
            <a:r>
              <a:rPr lang="ko-KR" altLang="en-US" sz="1800" b="1" dirty="0"/>
              <a:t>를 </a:t>
            </a:r>
            <a:r>
              <a:rPr lang="ko-KR" altLang="en-US" sz="1800" b="1" dirty="0" smtClean="0"/>
              <a:t>선택 후 </a:t>
            </a:r>
            <a:r>
              <a:rPr lang="ko-KR" altLang="en-US" sz="1800" b="1" dirty="0"/>
              <a:t>오른쪽의 ‘</a:t>
            </a:r>
            <a:r>
              <a:rPr lang="en-US" altLang="ko-KR" sz="1800" b="1" dirty="0"/>
              <a:t>Show line numbers’</a:t>
            </a:r>
            <a:r>
              <a:rPr lang="ko-KR" altLang="en-US" sz="1800" b="1" dirty="0"/>
              <a:t>에 </a:t>
            </a:r>
            <a:r>
              <a:rPr lang="ko-KR" altLang="en-US" sz="1800" b="1" dirty="0" smtClean="0"/>
              <a:t>체크</a:t>
            </a: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r>
              <a:rPr lang="ko-KR" altLang="en-US" sz="1800" dirty="0"/>
              <a:t>편집기의 폰트를 변경하려면 왼쪽의 </a:t>
            </a:r>
            <a:r>
              <a:rPr lang="en-US" altLang="ko-KR" sz="1800" dirty="0"/>
              <a:t>[Editor]-[Colors &amp; Fonts]</a:t>
            </a:r>
            <a:r>
              <a:rPr lang="ko-KR" altLang="en-US" sz="1800" dirty="0"/>
              <a:t>에서 설정 가능</a:t>
            </a: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r>
              <a:rPr lang="ko-KR" altLang="en-US" sz="1800" dirty="0"/>
              <a:t>변경하지 말고 </a:t>
            </a:r>
            <a:r>
              <a:rPr lang="en-US" altLang="ko-KR" sz="1800" dirty="0"/>
              <a:t>&lt;OK&gt;</a:t>
            </a:r>
            <a:r>
              <a:rPr lang="ko-KR" altLang="en-US" sz="1800" dirty="0"/>
              <a:t> 클릭해서 설정 마치기</a:t>
            </a: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개발 환경 설치 ▶ </a:t>
            </a:r>
            <a:r>
              <a:rPr lang="en-US" altLang="ko-KR" dirty="0" smtClean="0"/>
              <a:t>Android Studio </a:t>
            </a:r>
            <a:r>
              <a:rPr lang="ko-KR" altLang="en-US" dirty="0" smtClean="0"/>
              <a:t>설정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27" y="1798452"/>
            <a:ext cx="6610230" cy="282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1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 smtClean="0"/>
              <a:t>Android Studio</a:t>
            </a:r>
            <a:r>
              <a:rPr lang="ko-KR" altLang="en-US" sz="1800" b="1" dirty="0" smtClean="0"/>
              <a:t>를 실행한 후 초기화면에서 오른쪽 아래의</a:t>
            </a:r>
            <a:r>
              <a:rPr lang="en-US" altLang="ko-KR" sz="1800" b="1" dirty="0" smtClean="0"/>
              <a:t/>
            </a:r>
            <a:br>
              <a:rPr lang="en-US" altLang="ko-KR" sz="1800" b="1" dirty="0" smtClean="0"/>
            </a:br>
            <a:r>
              <a:rPr lang="en-US" altLang="ko-KR" sz="1800" b="1" dirty="0" smtClean="0"/>
              <a:t>     </a:t>
            </a:r>
            <a:r>
              <a:rPr lang="ko-KR" altLang="en-US" sz="1800" b="1" dirty="0" smtClean="0"/>
              <a:t>‘</a:t>
            </a:r>
            <a:r>
              <a:rPr lang="en-US" altLang="ko-KR" sz="1800" b="1" dirty="0" smtClean="0"/>
              <a:t>Configure</a:t>
            </a:r>
            <a:r>
              <a:rPr lang="ko-KR" altLang="en-US" sz="1800" b="1" dirty="0" smtClean="0"/>
              <a:t>’를 클릭하고 </a:t>
            </a:r>
            <a:endParaRPr lang="en-US" altLang="ko-KR" sz="1800" b="1" dirty="0" smtClean="0"/>
          </a:p>
          <a:p>
            <a:pPr marL="360000" indent="0">
              <a:buNone/>
            </a:pPr>
            <a:r>
              <a:rPr lang="ko-KR" altLang="en-US" sz="1800" b="1" dirty="0" smtClean="0"/>
              <a:t>‘</a:t>
            </a:r>
            <a:r>
              <a:rPr lang="en-US" altLang="ko-KR" sz="1800" b="1" dirty="0" smtClean="0"/>
              <a:t>SDK Manager</a:t>
            </a:r>
            <a:r>
              <a:rPr lang="ko-KR" altLang="en-US" sz="1800" b="1" dirty="0" smtClean="0"/>
              <a:t>’를 클릭하면 각 안드로이드 버전별로 </a:t>
            </a:r>
            <a:r>
              <a:rPr lang="en-US" altLang="ko-KR" sz="1800" b="1" dirty="0" smtClean="0"/>
              <a:t>SDK</a:t>
            </a:r>
            <a:r>
              <a:rPr lang="ko-KR" altLang="en-US" sz="1800" b="1" dirty="0" smtClean="0"/>
              <a:t>를 추가</a:t>
            </a:r>
            <a:r>
              <a:rPr lang="en-US" altLang="ko-KR" sz="1800" b="1" dirty="0" smtClean="0"/>
              <a:t>/</a:t>
            </a:r>
            <a:r>
              <a:rPr lang="ko-KR" altLang="en-US" sz="1800" b="1" dirty="0" smtClean="0"/>
              <a:t>제거할 수 있는 창이 나오는데</a:t>
            </a:r>
            <a:r>
              <a:rPr lang="en-US" altLang="ko-KR" sz="1800" b="1" dirty="0" smtClean="0"/>
              <a:t>, </a:t>
            </a:r>
            <a:r>
              <a:rPr lang="ko-KR" altLang="en-US" sz="1800" b="1" dirty="0" smtClean="0"/>
              <a:t>현재는 ‘</a:t>
            </a:r>
            <a:r>
              <a:rPr lang="en-US" altLang="ko-KR" sz="1800" b="1" dirty="0"/>
              <a:t>Android API </a:t>
            </a:r>
            <a:r>
              <a:rPr lang="en-US" altLang="ko-KR" sz="1800" b="1" dirty="0" smtClean="0"/>
              <a:t>27’</a:t>
            </a:r>
            <a:r>
              <a:rPr lang="ko-KR" altLang="en-US" sz="1800" b="1" dirty="0" smtClean="0"/>
              <a:t>이 설치되어 있는 것을 확인</a:t>
            </a:r>
            <a:endParaRPr lang="en-US" altLang="ko-KR" sz="1800" b="1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개발 환경 설치 ▶ </a:t>
            </a:r>
            <a:r>
              <a:rPr lang="en-US" altLang="ko-KR" dirty="0" smtClean="0"/>
              <a:t>SDK </a:t>
            </a:r>
            <a:r>
              <a:rPr lang="ko-KR" altLang="en-US" dirty="0" smtClean="0"/>
              <a:t>업데이트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203" y="2673318"/>
            <a:ext cx="746760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5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-360000">
              <a:buFont typeface="Wingdings" charset="2"/>
              <a:buChar char="v"/>
            </a:pPr>
            <a:r>
              <a:rPr lang="ko-KR" altLang="en-US" sz="1800" b="1" dirty="0"/>
              <a:t>오른쪽 아래의 ‘</a:t>
            </a:r>
            <a:r>
              <a:rPr lang="en-US" altLang="ko-KR" sz="1800" b="1" dirty="0" smtClean="0"/>
              <a:t>Show Package </a:t>
            </a:r>
            <a:r>
              <a:rPr lang="en-US" altLang="ko-KR" sz="1800" b="1" dirty="0"/>
              <a:t>Details’</a:t>
            </a:r>
            <a:r>
              <a:rPr lang="ko-KR" altLang="en-US" sz="1800" b="1" dirty="0"/>
              <a:t>에 </a:t>
            </a:r>
            <a:r>
              <a:rPr lang="ko-KR" altLang="en-US" sz="1800" b="1" dirty="0" smtClean="0"/>
              <a:t>체크 </a:t>
            </a:r>
            <a:r>
              <a:rPr lang="ko-KR" altLang="en-US" sz="1800" b="1" dirty="0"/>
              <a:t>후</a:t>
            </a:r>
            <a:r>
              <a:rPr lang="en-US" altLang="ko-KR" sz="1800" b="1" dirty="0" smtClean="0"/>
              <a:t>,</a:t>
            </a:r>
            <a:r>
              <a:rPr lang="ko-KR" altLang="en-US" sz="1800" b="1" dirty="0" smtClean="0"/>
              <a:t>기존의 체크 항목 </a:t>
            </a:r>
            <a:r>
              <a:rPr lang="ko-KR" altLang="en-US" sz="1800" b="1" dirty="0"/>
              <a:t>모두 </a:t>
            </a:r>
            <a:r>
              <a:rPr lang="ko-KR" altLang="en-US" sz="1800" b="1" dirty="0" smtClean="0"/>
              <a:t>끄기</a:t>
            </a:r>
            <a:endParaRPr lang="en-US" altLang="ko-KR" sz="1800" b="1" dirty="0"/>
          </a:p>
          <a:p>
            <a:pPr marL="0" indent="-360000">
              <a:buFont typeface="Wingdings" charset="2"/>
              <a:buChar char="v"/>
            </a:pPr>
            <a:r>
              <a:rPr lang="en-US" altLang="ko-KR" sz="1800" b="1" dirty="0" smtClean="0"/>
              <a:t>Android 8.0 </a:t>
            </a:r>
            <a:r>
              <a:rPr lang="en-US" altLang="ko-KR" sz="1800" b="1" dirty="0"/>
              <a:t>(Oreo) </a:t>
            </a:r>
            <a:r>
              <a:rPr lang="ko-KR" altLang="en-US" sz="1800" b="1" dirty="0"/>
              <a:t>아래의 </a:t>
            </a:r>
            <a:r>
              <a:rPr lang="en-US" altLang="ko-KR" sz="1800" b="1" dirty="0" smtClean="0"/>
              <a:t/>
            </a:r>
            <a:br>
              <a:rPr lang="en-US" altLang="ko-KR" sz="1800" b="1" dirty="0" smtClean="0"/>
            </a:br>
            <a:r>
              <a:rPr lang="ko-KR" altLang="en-US" sz="1800" b="1" dirty="0" smtClean="0"/>
              <a:t>‘</a:t>
            </a:r>
            <a:r>
              <a:rPr lang="en-US" altLang="ko-KR" sz="1800" b="1" dirty="0"/>
              <a:t>Google APIs Intel x86 Atom </a:t>
            </a:r>
            <a:r>
              <a:rPr lang="en-US" altLang="ko-KR" sz="1800" b="1" dirty="0" smtClean="0"/>
              <a:t/>
            </a:r>
            <a:br>
              <a:rPr lang="en-US" altLang="ko-KR" sz="1800" b="1" dirty="0" smtClean="0"/>
            </a:br>
            <a:r>
              <a:rPr lang="en-US" altLang="ko-KR" sz="1800" b="1" dirty="0" smtClean="0"/>
              <a:t>System </a:t>
            </a:r>
            <a:r>
              <a:rPr lang="en-US" altLang="ko-KR" sz="1800" b="1" dirty="0"/>
              <a:t>Image’</a:t>
            </a:r>
            <a:r>
              <a:rPr lang="ko-KR" altLang="en-US" sz="1800" b="1" dirty="0"/>
              <a:t>와 </a:t>
            </a:r>
            <a:r>
              <a:rPr lang="en-US" altLang="ko-KR" sz="1800" b="1" dirty="0" smtClean="0"/>
              <a:t/>
            </a:r>
            <a:br>
              <a:rPr lang="en-US" altLang="ko-KR" sz="1800" b="1" dirty="0" smtClean="0"/>
            </a:br>
            <a:r>
              <a:rPr lang="ko-KR" altLang="en-US" sz="1800" b="1" dirty="0" smtClean="0"/>
              <a:t>‘</a:t>
            </a:r>
            <a:r>
              <a:rPr lang="en-US" altLang="ko-KR" sz="1800" b="1" dirty="0"/>
              <a:t>Android </a:t>
            </a:r>
            <a:r>
              <a:rPr lang="en-US" altLang="ko-KR" sz="1800" b="1" dirty="0" smtClean="0"/>
              <a:t>SDK Platform </a:t>
            </a:r>
            <a:r>
              <a:rPr lang="en-US" altLang="ko-KR" sz="1800" b="1" dirty="0"/>
              <a:t>26’</a:t>
            </a:r>
            <a:r>
              <a:rPr lang="ko-KR" altLang="en-US" sz="1800" b="1" dirty="0"/>
              <a:t>만 </a:t>
            </a:r>
            <a:r>
              <a:rPr lang="ko-KR" altLang="en-US" sz="1800" b="1" dirty="0" smtClean="0"/>
              <a:t>체크</a:t>
            </a:r>
            <a:endParaRPr lang="en-US" altLang="ko-KR" sz="1800" b="1" dirty="0" smtClean="0"/>
          </a:p>
          <a:p>
            <a:pPr marL="0" indent="-360000">
              <a:buFont typeface="Wingdings" charset="2"/>
              <a:buChar char="v"/>
            </a:pPr>
            <a:endParaRPr lang="en-US" altLang="ko-KR" sz="1800" dirty="0"/>
          </a:p>
          <a:p>
            <a:pPr marL="0" indent="-360000">
              <a:buFont typeface="Wingdings" charset="2"/>
              <a:buChar char="v"/>
            </a:pPr>
            <a:endParaRPr lang="en-US" altLang="ko-KR" sz="1800" b="1" dirty="0" smtClean="0"/>
          </a:p>
          <a:p>
            <a:pPr marL="0" indent="-360000">
              <a:buFont typeface="Wingdings" charset="2"/>
              <a:buChar char="v"/>
            </a:pPr>
            <a:endParaRPr lang="en-US" altLang="ko-KR" sz="1800" dirty="0"/>
          </a:p>
          <a:p>
            <a:pPr marL="0" indent="-360000">
              <a:buFont typeface="Wingdings" charset="2"/>
              <a:buChar char="v"/>
            </a:pPr>
            <a:endParaRPr lang="en-US" altLang="ko-KR" sz="1800" b="1" dirty="0" smtClean="0"/>
          </a:p>
          <a:p>
            <a:pPr marL="0" indent="-360000">
              <a:buFont typeface="Wingdings" charset="2"/>
              <a:buChar char="v"/>
            </a:pPr>
            <a:r>
              <a:rPr lang="ko-KR" altLang="en-US" sz="1800" dirty="0"/>
              <a:t>이번에는 </a:t>
            </a:r>
            <a:r>
              <a:rPr lang="en-US" altLang="ko-KR" sz="1800" dirty="0"/>
              <a:t>SDK Tools </a:t>
            </a:r>
            <a:r>
              <a:rPr lang="ko-KR" altLang="en-US" sz="1800" dirty="0"/>
              <a:t>탭을 클릭해서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추가로 </a:t>
            </a:r>
            <a:r>
              <a:rPr lang="ko-KR" altLang="en-US" sz="1800" dirty="0"/>
              <a:t>‘</a:t>
            </a:r>
            <a:r>
              <a:rPr lang="en-US" altLang="ko-KR" sz="1800" dirty="0"/>
              <a:t>Google Play services’</a:t>
            </a:r>
            <a:r>
              <a:rPr lang="ko-KR" altLang="en-US" sz="1800" dirty="0"/>
              <a:t>에 체크하고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&lt;</a:t>
            </a:r>
            <a:r>
              <a:rPr lang="en-US" altLang="ko-KR" sz="1800" dirty="0"/>
              <a:t>OK&gt;</a:t>
            </a:r>
            <a:r>
              <a:rPr lang="ko-KR" altLang="en-US" sz="1800" dirty="0"/>
              <a:t> 클릭</a:t>
            </a:r>
            <a:r>
              <a:rPr lang="en-US" altLang="ko-KR" sz="1800" dirty="0"/>
              <a:t>. </a:t>
            </a:r>
            <a:r>
              <a:rPr lang="ko-KR" altLang="en-US" sz="1800" dirty="0"/>
              <a:t>만약 </a:t>
            </a:r>
            <a:r>
              <a:rPr lang="en-US" altLang="ko-KR" sz="1800" dirty="0"/>
              <a:t>[Confirm Change] </a:t>
            </a:r>
            <a:r>
              <a:rPr lang="ko-KR" altLang="en-US" sz="1800" dirty="0"/>
              <a:t>창이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나오면 </a:t>
            </a:r>
            <a:r>
              <a:rPr lang="en-US" altLang="ko-KR" sz="1800" dirty="0"/>
              <a:t>&lt;OK&gt;</a:t>
            </a:r>
            <a:r>
              <a:rPr lang="ko-KR" altLang="en-US" sz="1800" dirty="0"/>
              <a:t> 클릭</a:t>
            </a:r>
            <a:r>
              <a:rPr lang="en-US" altLang="ko-KR" sz="1800" dirty="0"/>
              <a:t>.</a:t>
            </a:r>
          </a:p>
          <a:p>
            <a:pPr marL="0" indent="-360000">
              <a:buFont typeface="Wingdings" charset="2"/>
              <a:buChar char="v"/>
            </a:pPr>
            <a:endParaRPr lang="en-US" altLang="ko-KR" sz="1800" b="1" dirty="0" smtClean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개발 환경 설치 ▶ </a:t>
            </a:r>
            <a:r>
              <a:rPr lang="en-US" altLang="ko-KR" dirty="0" smtClean="0"/>
              <a:t>SDK </a:t>
            </a:r>
            <a:r>
              <a:rPr lang="ko-KR" altLang="en-US" dirty="0" smtClean="0"/>
              <a:t>업데이트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066" y="1468333"/>
            <a:ext cx="4165577" cy="258883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066" y="4203165"/>
            <a:ext cx="4165577" cy="256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16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강의 교재 및 </a:t>
            </a:r>
            <a:r>
              <a:rPr lang="en-US" altLang="ko-KR" smtClean="0"/>
              <a:t>Home Page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195263" indent="-195263" eaLnBrk="1" hangingPunct="1"/>
            <a:r>
              <a:rPr lang="ko-KR" altLang="en-US" sz="2000" dirty="0" smtClean="0"/>
              <a:t>참조교재 </a:t>
            </a:r>
            <a:r>
              <a:rPr lang="en-US" altLang="ko-KR" sz="2000" dirty="0" smtClean="0"/>
              <a:t>:  </a:t>
            </a:r>
            <a:r>
              <a:rPr lang="ko-KR" altLang="en-US" sz="2000" dirty="0" smtClean="0"/>
              <a:t>명품 자바 </a:t>
            </a:r>
            <a:r>
              <a:rPr lang="en-US" altLang="ko-KR" sz="2000" dirty="0" smtClean="0"/>
              <a:t>–</a:t>
            </a:r>
            <a:r>
              <a:rPr lang="ko-KR" altLang="en-US" sz="2000" dirty="0" err="1" smtClean="0"/>
              <a:t>생능출판사</a:t>
            </a:r>
            <a:endParaRPr lang="en-US" altLang="ko-KR" sz="2000" dirty="0" smtClean="0"/>
          </a:p>
          <a:p>
            <a:pPr marL="195263" indent="-195263" eaLnBrk="1" hangingPunct="1"/>
            <a:r>
              <a:rPr lang="en-US" altLang="ko-KR" sz="2000" dirty="0"/>
              <a:t> </a:t>
            </a:r>
            <a:r>
              <a:rPr lang="en-US" altLang="ko-KR" sz="2000" dirty="0" smtClean="0"/>
              <a:t>       </a:t>
            </a:r>
            <a:r>
              <a:rPr lang="en-US" altLang="ko-KR" sz="2000" dirty="0" smtClean="0"/>
              <a:t>  </a:t>
            </a:r>
            <a:r>
              <a:rPr lang="en-US" altLang="ko-KR" sz="2000" dirty="0" smtClean="0"/>
              <a:t>Android Studio</a:t>
            </a:r>
            <a:r>
              <a:rPr lang="ko-KR" altLang="en-US" sz="2000" dirty="0" smtClean="0"/>
              <a:t>를 이용한 </a:t>
            </a:r>
            <a:r>
              <a:rPr lang="ko-KR" altLang="en-US" sz="2000" dirty="0" err="1" smtClean="0"/>
              <a:t>안드로이드</a:t>
            </a:r>
            <a:r>
              <a:rPr lang="ko-KR" altLang="en-US" sz="2000" dirty="0" smtClean="0"/>
              <a:t> 프로그래밍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한빛아카데미</a:t>
            </a:r>
            <a:r>
              <a:rPr lang="ko-KR" altLang="en-US" sz="2000" dirty="0" smtClean="0"/>
              <a:t> </a:t>
            </a:r>
            <a:endParaRPr lang="ko-KR" altLang="en-US" sz="2000" dirty="0" smtClean="0"/>
          </a:p>
          <a:p>
            <a:pPr marL="195263" indent="-195263" eaLnBrk="1" hangingPunct="1"/>
            <a:r>
              <a:rPr lang="ko-KR" altLang="en-US" sz="2000" dirty="0" smtClean="0"/>
              <a:t>강의 홈페이지</a:t>
            </a:r>
          </a:p>
          <a:p>
            <a:pPr lvl="1" eaLnBrk="1" hangingPunct="1"/>
            <a:r>
              <a:rPr lang="en-US" altLang="ko-KR" sz="2000" dirty="0" smtClean="0">
                <a:hlinkClick r:id="rId2"/>
              </a:rPr>
              <a:t>http://cafe.naver.com/kopolytech-</a:t>
            </a:r>
            <a:r>
              <a:rPr lang="en-US" altLang="ko-KR" sz="2000" dirty="0" smtClean="0"/>
              <a:t>&gt;</a:t>
            </a:r>
            <a:r>
              <a:rPr lang="ko-KR" altLang="en-US" sz="2000" dirty="0" err="1" smtClean="0"/>
              <a:t>모바일</a:t>
            </a:r>
            <a:r>
              <a:rPr lang="ko-KR" altLang="en-US" sz="2000" dirty="0" smtClean="0"/>
              <a:t> 프로그래밍</a:t>
            </a:r>
            <a:endParaRPr lang="ko-KR" altLang="en-US" sz="2000" dirty="0" smtClean="0">
              <a:sym typeface="Wingdings" pitchFamily="2" charset="2"/>
            </a:endParaRPr>
          </a:p>
          <a:p>
            <a:pPr lvl="1" eaLnBrk="1" hangingPunct="1"/>
            <a:r>
              <a:rPr lang="ko-KR" altLang="en-US" sz="2000" dirty="0" smtClean="0"/>
              <a:t>각 </a:t>
            </a:r>
            <a:r>
              <a:rPr lang="ko-KR" altLang="en-US" sz="2000" dirty="0" err="1" smtClean="0"/>
              <a:t>주별</a:t>
            </a:r>
            <a:r>
              <a:rPr lang="ko-KR" altLang="en-US" sz="2000" dirty="0" smtClean="0"/>
              <a:t> </a:t>
            </a:r>
            <a:r>
              <a:rPr lang="en-US" altLang="ko-KR" sz="2000" dirty="0" err="1" smtClean="0"/>
              <a:t>ppt</a:t>
            </a:r>
            <a:r>
              <a:rPr lang="ko-KR" altLang="en-US" sz="2000" dirty="0" smtClean="0"/>
              <a:t>자료 및 실습 자료 참조</a:t>
            </a:r>
            <a:endParaRPr lang="en-US" altLang="ko-KR" sz="2000" dirty="0" smtClean="0"/>
          </a:p>
          <a:p>
            <a:pPr lvl="1" eaLnBrk="1" hangingPunct="1"/>
            <a:endParaRPr lang="en-US" altLang="ko-KR" sz="2000" dirty="0" smtClean="0"/>
          </a:p>
          <a:p>
            <a:pPr marL="174625" indent="-188913">
              <a:defRPr/>
            </a:pPr>
            <a:r>
              <a:rPr lang="ko-KR" altLang="en-US" sz="2000" dirty="0" smtClean="0"/>
              <a:t>수업 진행 방법</a:t>
            </a:r>
            <a:endParaRPr lang="en-US" altLang="ko-KR" sz="2000" dirty="0" smtClean="0"/>
          </a:p>
          <a:p>
            <a:pPr marL="574675" lvl="1" indent="-188913">
              <a:defRPr/>
            </a:pPr>
            <a:r>
              <a:rPr lang="ko-KR" altLang="en-US" sz="2000" dirty="0" smtClean="0"/>
              <a:t>이론 </a:t>
            </a:r>
            <a:r>
              <a:rPr lang="en-US" altLang="ko-KR" sz="2000" dirty="0" smtClean="0"/>
              <a:t>:  </a:t>
            </a:r>
            <a:r>
              <a:rPr lang="ko-KR" altLang="en-US" sz="2000" dirty="0" smtClean="0"/>
              <a:t>실습 수업에 필요한 이론적인 내용 및 실습할 예제 살펴보기</a:t>
            </a:r>
            <a:endParaRPr lang="en-US" altLang="ko-KR" sz="2000" dirty="0" smtClean="0"/>
          </a:p>
          <a:p>
            <a:pPr marL="574675" lvl="1" indent="-188913">
              <a:defRPr/>
            </a:pPr>
            <a:r>
              <a:rPr lang="ko-KR" altLang="en-US" sz="2000" dirty="0" smtClean="0"/>
              <a:t>실습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예제 </a:t>
            </a:r>
            <a:r>
              <a:rPr lang="en-US" altLang="ko-KR" sz="2000" dirty="0" smtClean="0">
                <a:sym typeface="Wingdings" pitchFamily="2" charset="2"/>
              </a:rPr>
              <a:t></a:t>
            </a:r>
            <a:r>
              <a:rPr lang="ko-KR" altLang="en-US" sz="2000" dirty="0" smtClean="0"/>
              <a:t>수업 시간마다 실습  과제게시판에 올리기</a:t>
            </a:r>
            <a:endParaRPr lang="en-US" altLang="ko-KR" sz="2000" dirty="0" smtClean="0"/>
          </a:p>
          <a:p>
            <a:pPr marL="174625" indent="-188913">
              <a:defRPr/>
            </a:pPr>
            <a:endParaRPr lang="en-US" altLang="ko-KR" sz="2000" dirty="0" smtClean="0"/>
          </a:p>
          <a:p>
            <a:pPr marL="174625" indent="-188913">
              <a:defRPr/>
            </a:pPr>
            <a:r>
              <a:rPr lang="ko-KR" altLang="en-US" sz="2000" dirty="0" smtClean="0"/>
              <a:t>수업 실습 </a:t>
            </a:r>
            <a:r>
              <a:rPr lang="en-US" altLang="ko-KR" sz="2000" dirty="0" smtClean="0"/>
              <a:t>: </a:t>
            </a:r>
            <a:r>
              <a:rPr lang="en-US" altLang="ko-KR" sz="2000" dirty="0" smtClean="0">
                <a:hlinkClick r:id="rId3"/>
              </a:rPr>
              <a:t>http://cafe.naver.com/kopolytech</a:t>
            </a:r>
            <a:r>
              <a:rPr lang="en-US" altLang="ko-KR" sz="2000" dirty="0" smtClean="0"/>
              <a:t> -&gt; </a:t>
            </a:r>
            <a:r>
              <a:rPr lang="ko-KR" altLang="en-US" sz="2000" dirty="0" err="1" smtClean="0"/>
              <a:t>모바일</a:t>
            </a:r>
            <a:r>
              <a:rPr lang="ko-KR" altLang="en-US" sz="2000" dirty="0" smtClean="0"/>
              <a:t> 프로그래밍 </a:t>
            </a:r>
            <a:endParaRPr lang="en-US" altLang="ko-KR" sz="2000" dirty="0" smtClean="0"/>
          </a:p>
          <a:p>
            <a:pPr marL="448945" lvl="1" indent="-188913">
              <a:defRPr/>
            </a:pPr>
            <a:r>
              <a:rPr lang="en-US" altLang="ko-KR" sz="2000" dirty="0" smtClean="0"/>
              <a:t> </a:t>
            </a:r>
            <a:r>
              <a:rPr lang="ko-KR" altLang="en-US" sz="2000" dirty="0" smtClean="0"/>
              <a:t>과제게시판에 올리기 </a:t>
            </a:r>
            <a:r>
              <a:rPr lang="en-US" altLang="ko-KR" sz="2000" dirty="0" smtClean="0"/>
              <a:t>           </a:t>
            </a:r>
          </a:p>
          <a:p>
            <a:pPr lvl="1" eaLnBrk="1" hangingPunct="1"/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pPr lvl="1" eaLnBrk="1" hangingPunct="1"/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19717095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[License Agreement] </a:t>
            </a:r>
            <a:r>
              <a:rPr lang="ko-KR" altLang="en-US" sz="1800" b="1" dirty="0"/>
              <a:t>창에서 각 상위 항목을 클릭해서 ‘</a:t>
            </a:r>
            <a:r>
              <a:rPr lang="en-US" altLang="ko-KR" sz="1800" b="1" dirty="0"/>
              <a:t>Accept’</a:t>
            </a:r>
            <a:r>
              <a:rPr lang="ko-KR" altLang="en-US" sz="1800" b="1" dirty="0"/>
              <a:t>를 선택한 후 </a:t>
            </a:r>
            <a:r>
              <a:rPr lang="en-US" altLang="ko-KR" sz="1800" b="1" dirty="0"/>
              <a:t>&lt;Next&gt;</a:t>
            </a:r>
            <a:r>
              <a:rPr lang="ko-KR" altLang="en-US" sz="1800" b="1" dirty="0"/>
              <a:t>를 </a:t>
            </a:r>
            <a:r>
              <a:rPr lang="ko-KR" altLang="en-US" sz="1800" b="1" dirty="0" smtClean="0"/>
              <a:t>클릭해서 설치 진행</a:t>
            </a: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r>
              <a:rPr lang="ko-KR" altLang="en-US" sz="1800" dirty="0"/>
              <a:t>선택한 항목 한동안 다운로드 및 설치</a:t>
            </a: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개발 환경 설치 ▶ </a:t>
            </a:r>
            <a:r>
              <a:rPr lang="en-US" altLang="ko-KR" dirty="0" smtClean="0"/>
              <a:t>SDK </a:t>
            </a:r>
            <a:r>
              <a:rPr lang="ko-KR" altLang="en-US" dirty="0" smtClean="0"/>
              <a:t>업데이트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092" y="1600510"/>
            <a:ext cx="4025919" cy="224919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092" y="4149378"/>
            <a:ext cx="3996305" cy="242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25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 smtClean="0"/>
              <a:t>설치가 </a:t>
            </a:r>
            <a:r>
              <a:rPr lang="ko-KR" altLang="en-US" sz="1800" b="1" dirty="0"/>
              <a:t>완료되면 왼쪽 아래에 ‘</a:t>
            </a:r>
            <a:r>
              <a:rPr lang="en-US" altLang="ko-KR" sz="1800" b="1" dirty="0" smtClean="0"/>
              <a:t>Done</a:t>
            </a:r>
            <a:r>
              <a:rPr lang="ko-KR" altLang="en-US" sz="1800" b="1" dirty="0" smtClean="0"/>
              <a:t>’</a:t>
            </a:r>
            <a:r>
              <a:rPr lang="ko-KR" altLang="en-US" sz="1800" b="1" dirty="0"/>
              <a:t>이라고 </a:t>
            </a:r>
            <a:r>
              <a:rPr lang="ko-KR" altLang="en-US" sz="1800" b="1" dirty="0" smtClean="0"/>
              <a:t>표시</a:t>
            </a:r>
            <a:r>
              <a:rPr lang="en-US" altLang="ko-KR" sz="1800" b="1" dirty="0" smtClean="0"/>
              <a:t>. </a:t>
            </a:r>
            <a:r>
              <a:rPr lang="en-US" altLang="ko-KR" sz="1800" b="1" dirty="0"/>
              <a:t>&lt;</a:t>
            </a:r>
            <a:r>
              <a:rPr lang="en-US" altLang="ko-KR" sz="1800" b="1" dirty="0" smtClean="0"/>
              <a:t>Finish&gt;</a:t>
            </a:r>
            <a:r>
              <a:rPr lang="ko-KR" altLang="en-US" sz="1800" b="1" dirty="0"/>
              <a:t>를 클릭하여 </a:t>
            </a:r>
            <a:r>
              <a:rPr lang="ko-KR" altLang="en-US" sz="1800" b="1" dirty="0" smtClean="0"/>
              <a:t>설치 종료</a:t>
            </a:r>
            <a:endParaRPr lang="en-US" altLang="ko-KR" sz="1800" b="1" dirty="0" smtClean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개발 환경 설치 ▶ </a:t>
            </a:r>
            <a:r>
              <a:rPr lang="en-US" altLang="ko-KR" dirty="0" smtClean="0"/>
              <a:t>SDK </a:t>
            </a:r>
            <a:r>
              <a:rPr lang="ko-KR" altLang="en-US" dirty="0" smtClean="0"/>
              <a:t>업데이트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44" y="1962620"/>
            <a:ext cx="4353772" cy="260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2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en-US" altLang="ko-KR" dirty="0"/>
              <a:t>Hello Android] </a:t>
            </a:r>
            <a:r>
              <a:rPr lang="ko-KR" altLang="en-US" dirty="0" smtClean="0"/>
              <a:t>프로그램 </a:t>
            </a:r>
            <a:endParaRPr lang="ko-KR" altLang="en-US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내용 개체 틀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Picture 1" descr="스크린샷 2017-02-25 오후 3.34.2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6"/>
          <a:stretch/>
        </p:blipFill>
        <p:spPr>
          <a:xfrm>
            <a:off x="4289897" y="903137"/>
            <a:ext cx="3539853" cy="5105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63" y="1016306"/>
            <a:ext cx="2912202" cy="470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21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Android Studio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를 실행한 후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[Start a new Android Studio project]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를 클릭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0" lvl="1" indent="-342000">
              <a:buFont typeface="Wingdings" pitchFamily="2" charset="2"/>
              <a:buChar char="v"/>
            </a:pP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0" lvl="1" indent="-342000">
              <a:buFont typeface="Wingdings" pitchFamily="2" charset="2"/>
              <a:buChar char="v"/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0" lvl="1" indent="-342000">
              <a:buFont typeface="Wingdings" pitchFamily="2" charset="2"/>
              <a:buChar char="v"/>
            </a:pP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0" lvl="1" indent="-342000">
              <a:buFont typeface="Wingdings" pitchFamily="2" charset="2"/>
              <a:buChar char="v"/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0" lvl="1" indent="-342000">
              <a:buFont typeface="Wingdings" pitchFamily="2" charset="2"/>
              <a:buChar char="v"/>
            </a:pP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0" lvl="1" indent="-342000">
              <a:buFont typeface="Wingdings" pitchFamily="2" charset="2"/>
              <a:buChar char="v"/>
            </a:pP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0" lvl="1" indent="-3420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New Project]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창의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[Configure your new project]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에서 프로젝트 정보 입력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[Hello Android] </a:t>
            </a:r>
            <a:r>
              <a:rPr lang="ko-KR" altLang="en-US" dirty="0"/>
              <a:t>프로그램</a:t>
            </a:r>
            <a:endParaRPr lang="ko-KR" altLang="en-US" sz="2400" dirty="0" smtClean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3" descr="스크린샷 2017-02-25 오후 3.50.5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2076" b="42494"/>
          <a:stretch/>
        </p:blipFill>
        <p:spPr>
          <a:xfrm>
            <a:off x="715523" y="1485090"/>
            <a:ext cx="4128851" cy="1851498"/>
          </a:xfrm>
          <a:prstGeom prst="rect">
            <a:avLst/>
          </a:prstGeom>
        </p:spPr>
      </p:pic>
      <p:pic>
        <p:nvPicPr>
          <p:cNvPr id="10" name="Picture 3" descr="스크린샷 2017-02-25 오후 3.59.5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51"/>
          <a:stretch/>
        </p:blipFill>
        <p:spPr>
          <a:xfrm>
            <a:off x="639188" y="4054497"/>
            <a:ext cx="3796625" cy="248248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26949" y="4698640"/>
            <a:ext cx="4416332" cy="160043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n-ea"/>
              </a:rPr>
              <a:t>Application Name : </a:t>
            </a:r>
            <a:r>
              <a:rPr lang="ko-KR" altLang="en-US" sz="1400" b="1" dirty="0" smtClean="0">
                <a:latin typeface="+mn-ea"/>
              </a:rPr>
              <a:t>프로젝트 이름은 </a:t>
            </a:r>
            <a:endParaRPr lang="en-US" altLang="ko-KR" sz="1400" b="1" dirty="0" smtClean="0">
              <a:latin typeface="+mn-ea"/>
            </a:endParaRPr>
          </a:p>
          <a:p>
            <a:r>
              <a:rPr lang="en-US" altLang="ko-KR" sz="1400" b="1" dirty="0" smtClean="0">
                <a:latin typeface="+mn-ea"/>
              </a:rPr>
              <a:t>    </a:t>
            </a:r>
            <a:r>
              <a:rPr lang="ko-KR" altLang="en-US" sz="1400" b="1" dirty="0" smtClean="0">
                <a:latin typeface="+mn-ea"/>
              </a:rPr>
              <a:t>  자동으로 애플리케이션 이름과 </a:t>
            </a:r>
            <a:r>
              <a:rPr lang="ko-KR" altLang="en-US" sz="1400" b="1" dirty="0">
                <a:latin typeface="+mn-ea"/>
              </a:rPr>
              <a:t>동일하게 </a:t>
            </a:r>
            <a:r>
              <a:rPr lang="ko-KR" altLang="en-US" sz="1400" b="1" dirty="0" smtClean="0">
                <a:latin typeface="+mn-ea"/>
              </a:rPr>
              <a:t>설정</a:t>
            </a:r>
            <a:endParaRPr lang="en-US" altLang="ko-KR" sz="1400" b="1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n-ea"/>
              </a:rPr>
              <a:t>Company</a:t>
            </a:r>
            <a:r>
              <a:rPr lang="ko-KR" altLang="en-US" sz="1400" b="1" dirty="0" smtClean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Domain : </a:t>
            </a:r>
            <a:r>
              <a:rPr lang="ko-KR" altLang="en-US" sz="1400" b="1" dirty="0" smtClean="0">
                <a:latin typeface="+mn-ea"/>
              </a:rPr>
              <a:t>회사의 도메인</a:t>
            </a:r>
            <a:endParaRPr lang="en-US" altLang="ko-KR" sz="1400" b="1" dirty="0" smtClean="0"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  </a:t>
            </a:r>
            <a:r>
              <a:rPr lang="ko-KR" altLang="en-US" sz="1400" b="1" dirty="0" smtClean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 (</a:t>
            </a:r>
            <a:r>
              <a:rPr lang="ko-KR" altLang="en-US" sz="1400" b="1" dirty="0" smtClean="0">
                <a:latin typeface="+mn-ea"/>
              </a:rPr>
              <a:t>필자가 가정한 가상 주소</a:t>
            </a:r>
            <a:r>
              <a:rPr lang="en-US" altLang="ko-KR" sz="1400" b="1" dirty="0" smtClean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n-ea"/>
              </a:rPr>
              <a:t>Package Name : </a:t>
            </a:r>
            <a:r>
              <a:rPr lang="ko-KR" altLang="en-US" sz="1400" b="1" dirty="0" smtClean="0">
                <a:latin typeface="+mn-ea"/>
              </a:rPr>
              <a:t>자동 생성되며 도메인 이름과 </a:t>
            </a:r>
            <a:endParaRPr lang="en-US" altLang="ko-KR" sz="1400" b="1" dirty="0" smtClean="0"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    </a:t>
            </a:r>
            <a:r>
              <a:rPr lang="ko-KR" altLang="en-US" sz="1400" b="1" dirty="0" smtClean="0">
                <a:latin typeface="+mn-ea"/>
              </a:rPr>
              <a:t>애플리케이션 이름이 반대로 이어짐</a:t>
            </a:r>
            <a:endParaRPr lang="en-US" altLang="ko-KR" sz="1400" b="1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n-ea"/>
              </a:rPr>
              <a:t>Project location : </a:t>
            </a:r>
            <a:r>
              <a:rPr lang="ko-KR" altLang="en-US" sz="1400" b="1" dirty="0" smtClean="0">
                <a:latin typeface="+mn-ea"/>
              </a:rPr>
              <a:t>적당한 폴더 지정</a:t>
            </a:r>
            <a:r>
              <a:rPr lang="en-US" altLang="ko-KR" sz="1400" b="1" dirty="0" smtClean="0">
                <a:latin typeface="+mn-ea"/>
              </a:rPr>
              <a:t>(</a:t>
            </a:r>
            <a:r>
              <a:rPr lang="ko-KR" altLang="en-US" sz="1400" b="1" dirty="0" smtClean="0">
                <a:latin typeface="+mn-ea"/>
              </a:rPr>
              <a:t>한글 불가능</a:t>
            </a:r>
            <a:r>
              <a:rPr lang="en-US" altLang="ko-KR" sz="1400" b="1" dirty="0" smtClean="0">
                <a:latin typeface="+mn-ea"/>
              </a:rPr>
              <a:t>)</a:t>
            </a:r>
            <a:endParaRPr lang="ko-KR" altLang="en-US" sz="1400" b="1" dirty="0">
              <a:latin typeface="+mn-ea"/>
            </a:endParaRPr>
          </a:p>
        </p:txBody>
      </p:sp>
      <p:cxnSp>
        <p:nvCxnSpPr>
          <p:cNvPr id="12" name="직선 화살표 연결선 11"/>
          <p:cNvCxnSpPr/>
          <p:nvPr/>
        </p:nvCxnSpPr>
        <p:spPr bwMode="auto">
          <a:xfrm flipH="1" flipV="1">
            <a:off x="3095898" y="4590515"/>
            <a:ext cx="1331051" cy="908344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1582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[Select the form factors your app will run on]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앱을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실행한 환경을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선택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‘Phone and Tablet</a:t>
            </a: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’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체크</a:t>
            </a: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sz="20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sz="20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430213" indent="-342900">
              <a:buFont typeface="Wingdings" pitchFamily="2" charset="2"/>
              <a:buChar char="ü"/>
            </a:pPr>
            <a:r>
              <a:rPr lang="en-US" altLang="ko-KR" sz="2200" b="1" dirty="0">
                <a:latin typeface="맑은 고딕" pitchFamily="50" charset="-127"/>
                <a:ea typeface="맑은 고딕" pitchFamily="50" charset="-127"/>
              </a:rPr>
              <a:t>[Add an activity to Mobile] </a:t>
            </a:r>
            <a:r>
              <a:rPr lang="ko-KR" altLang="en-US" sz="2200" b="1" dirty="0">
                <a:latin typeface="맑은 고딕" pitchFamily="50" charset="-127"/>
                <a:ea typeface="맑은 고딕" pitchFamily="50" charset="-127"/>
              </a:rPr>
              <a:t>창에서 디폴트인 </a:t>
            </a:r>
            <a:r>
              <a:rPr lang="en-US" altLang="ko-KR" sz="2200" dirty="0" smtClean="0">
                <a:latin typeface="맑은 고딕" pitchFamily="50" charset="-127"/>
                <a:ea typeface="맑은 고딕" pitchFamily="50" charset="-127"/>
              </a:rPr>
              <a:t>Empty </a:t>
            </a:r>
            <a:r>
              <a:rPr lang="en-US" altLang="ko-KR" sz="2200" b="1" dirty="0" smtClean="0">
                <a:latin typeface="맑은 고딕" pitchFamily="50" charset="-127"/>
                <a:ea typeface="맑은 고딕" pitchFamily="50" charset="-127"/>
              </a:rPr>
              <a:t>Activity</a:t>
            </a:r>
            <a:r>
              <a:rPr lang="ko-KR" altLang="en-US" sz="22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200" b="1" dirty="0">
                <a:latin typeface="맑은 고딕" pitchFamily="50" charset="-127"/>
                <a:ea typeface="맑은 고딕" pitchFamily="50" charset="-127"/>
              </a:rPr>
              <a:t>선택</a:t>
            </a:r>
            <a:endParaRPr lang="en-US" altLang="ko-KR" sz="2200" b="1" dirty="0"/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sz="20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[Hello Android] </a:t>
            </a:r>
            <a:r>
              <a:rPr lang="ko-KR" altLang="en-US" dirty="0"/>
              <a:t>프로그램</a:t>
            </a:r>
            <a:endParaRPr lang="ko-KR" altLang="en-US" sz="2400" dirty="0" smtClean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Picture 1" descr="스크린샷 2017-02-25 오후 4.03.0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36"/>
          <a:stretch/>
        </p:blipFill>
        <p:spPr>
          <a:xfrm>
            <a:off x="825500" y="2345717"/>
            <a:ext cx="2832100" cy="1253517"/>
          </a:xfrm>
          <a:prstGeom prst="rect">
            <a:avLst/>
          </a:prstGeom>
        </p:spPr>
      </p:pic>
      <p:pic>
        <p:nvPicPr>
          <p:cNvPr id="10" name="Picture 3" descr="스크린샷 2017-02-25 오후 4.05.2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9" b="37465"/>
          <a:stretch/>
        </p:blipFill>
        <p:spPr>
          <a:xfrm>
            <a:off x="1188395" y="4188568"/>
            <a:ext cx="4716294" cy="223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80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스크린샷 2017-02-25 오후 4.06.0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0"/>
          <a:stretch/>
        </p:blipFill>
        <p:spPr>
          <a:xfrm>
            <a:off x="328715" y="1666491"/>
            <a:ext cx="3280014" cy="2205597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8734" y="897093"/>
            <a:ext cx="8640000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[Choose options for your new file]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창도 디폴트로 두고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&lt;Finish&gt;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클릭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2000" dirty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2000" dirty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2000" dirty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lvl="1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Android Studio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의 왼쪽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[Project Tree]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에 ‘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HelloAndroid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’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프로젝트가 추가됨</a:t>
            </a:r>
            <a:endParaRPr lang="en-US" altLang="ko-KR" b="1" dirty="0"/>
          </a:p>
          <a:p>
            <a:pPr marL="338138" indent="-342900">
              <a:buFont typeface="Wingdings" pitchFamily="2" charset="2"/>
              <a:buChar char="v"/>
            </a:pPr>
            <a:endParaRPr lang="en-US" altLang="ko-KR" sz="2000" b="1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▶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프로젝트 생성</a:t>
            </a:r>
            <a:r>
              <a:rPr lang="en-US" altLang="ko-KR" sz="2400" dirty="0" smtClean="0"/>
              <a:t>[5/6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02414" y="2769290"/>
            <a:ext cx="4846320" cy="5232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n-ea"/>
              </a:rPr>
              <a:t>Activity Name : </a:t>
            </a:r>
            <a:r>
              <a:rPr lang="ko-KR" altLang="en-US" sz="1400" b="1" dirty="0" smtClean="0">
                <a:latin typeface="+mn-ea"/>
              </a:rPr>
              <a:t>기본</a:t>
            </a:r>
            <a:r>
              <a:rPr lang="en-US" altLang="ko-KR" sz="1400" b="1" dirty="0" smtClean="0">
                <a:latin typeface="+mn-ea"/>
              </a:rPr>
              <a:t> </a:t>
            </a:r>
            <a:r>
              <a:rPr lang="ko-KR" altLang="en-US" sz="1400" b="1" dirty="0" smtClean="0">
                <a:latin typeface="+mn-ea"/>
              </a:rPr>
              <a:t>소스인 </a:t>
            </a:r>
            <a:r>
              <a:rPr lang="en-US" altLang="ko-KR" sz="1400" b="1" dirty="0" smtClean="0">
                <a:latin typeface="+mn-ea"/>
              </a:rPr>
              <a:t>Java </a:t>
            </a:r>
            <a:r>
              <a:rPr lang="ko-KR" altLang="en-US" sz="1400" b="1" dirty="0" smtClean="0">
                <a:latin typeface="+mn-ea"/>
              </a:rPr>
              <a:t>파일</a:t>
            </a:r>
            <a:r>
              <a:rPr lang="en-US" altLang="ko-KR" sz="1400" b="1" dirty="0" smtClean="0">
                <a:latin typeface="+mn-ea"/>
              </a:rPr>
              <a:t> </a:t>
            </a:r>
            <a:r>
              <a:rPr lang="ko-KR" altLang="en-US" sz="1400" b="1" dirty="0" smtClean="0">
                <a:latin typeface="+mn-ea"/>
              </a:rPr>
              <a:t>이름으로 지정</a:t>
            </a:r>
            <a:endParaRPr lang="en-US" altLang="ko-KR" sz="1400" b="1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n-ea"/>
              </a:rPr>
              <a:t>Layout Name : </a:t>
            </a:r>
            <a:r>
              <a:rPr lang="ko-KR" altLang="en-US" sz="1400" b="1" dirty="0" smtClean="0">
                <a:latin typeface="+mn-ea"/>
              </a:rPr>
              <a:t>기본 화면인 </a:t>
            </a:r>
            <a:r>
              <a:rPr lang="en-US" altLang="ko-KR" sz="1400" b="1" dirty="0" smtClean="0">
                <a:latin typeface="+mn-ea"/>
              </a:rPr>
              <a:t>XML </a:t>
            </a:r>
            <a:r>
              <a:rPr lang="ko-KR" altLang="en-US" sz="1400" b="1" dirty="0" smtClean="0">
                <a:latin typeface="+mn-ea"/>
              </a:rPr>
              <a:t>파일 이름으로 지정</a:t>
            </a:r>
            <a:endParaRPr lang="en-US" altLang="ko-KR" sz="1400" b="1" dirty="0" smtClean="0">
              <a:latin typeface="+mn-ea"/>
            </a:endParaRPr>
          </a:p>
        </p:txBody>
      </p:sp>
      <p:pic>
        <p:nvPicPr>
          <p:cNvPr id="12" name="Picture 1" descr="스크린샷 2017-02-25 오후 4.08.5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99" y="4416357"/>
            <a:ext cx="2512044" cy="196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5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78" y="1499732"/>
            <a:ext cx="8635843" cy="4842701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안드로이드 스튜디오 기초 ▶ 화면 구성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endParaRPr lang="ko-KR" altLang="en-US"/>
          </a:p>
        </p:txBody>
      </p:sp>
      <p:sp>
        <p:nvSpPr>
          <p:cNvPr id="6" name="내용 개체 틀 4"/>
          <p:cNvSpPr txBox="1">
            <a:spLocks/>
          </p:cNvSpPr>
          <p:nvPr/>
        </p:nvSpPr>
        <p:spPr bwMode="auto">
          <a:xfrm>
            <a:off x="267177" y="720097"/>
            <a:ext cx="8208912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sz="2000" dirty="0" smtClean="0"/>
              <a:t>안드로이드 스튜디오 화면의 요소</a:t>
            </a:r>
            <a:endParaRPr kumimoji="0"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12851267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프로젝트 구성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매니페스트</a:t>
            </a:r>
            <a:r>
              <a:rPr lang="ko-KR" altLang="en-US" dirty="0"/>
              <a:t>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+ </a:t>
            </a:r>
            <a:r>
              <a:rPr lang="ko-KR" altLang="en-US" dirty="0" smtClean="0"/>
              <a:t>리소스로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개발 툴에 따라 달라지는 설정 파일을 포함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안드로이드</a:t>
            </a:r>
            <a:r>
              <a:rPr lang="ko-KR" altLang="en-US" dirty="0"/>
              <a:t> 스튜디오 기초 ▶ 화면 구성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436142"/>
            <a:ext cx="4824536" cy="442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250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안드로이드</a:t>
            </a:r>
            <a:r>
              <a:rPr lang="ko-KR" altLang="en-US" dirty="0"/>
              <a:t> 스튜디오 기초 ▶ 화면 구성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5734"/>
          <a:stretch/>
        </p:blipFill>
        <p:spPr>
          <a:xfrm>
            <a:off x="359339" y="1079771"/>
            <a:ext cx="7072591" cy="35195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20120"/>
          <a:stretch/>
        </p:blipFill>
        <p:spPr>
          <a:xfrm>
            <a:off x="268839" y="4883286"/>
            <a:ext cx="7253590" cy="142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571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레이아웃 파일 보기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레이아웃</a:t>
            </a:r>
            <a:r>
              <a:rPr lang="en-US" altLang="ko-KR" dirty="0" smtClean="0"/>
              <a:t>(layout) : </a:t>
            </a:r>
            <a:r>
              <a:rPr lang="ko-KR" altLang="en-US" dirty="0" err="1"/>
              <a:t>액티비티</a:t>
            </a:r>
            <a:r>
              <a:rPr lang="ko-KR" altLang="en-US" dirty="0"/>
              <a:t> 화면을 정의하는 </a:t>
            </a:r>
            <a:r>
              <a:rPr lang="en-US" altLang="ko-KR" dirty="0"/>
              <a:t>XML </a:t>
            </a:r>
            <a:r>
              <a:rPr lang="ko-KR" altLang="en-US" dirty="0"/>
              <a:t>파일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안드로이드</a:t>
            </a:r>
            <a:r>
              <a:rPr lang="ko-KR" altLang="en-US" dirty="0"/>
              <a:t> 스튜디오 기초 ▶ 화면 구성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34" y="1974002"/>
            <a:ext cx="4304925" cy="36096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759" y="1895185"/>
            <a:ext cx="4290739" cy="376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88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강의계획서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81" t="18797" r="26981" b="22161"/>
          <a:stretch/>
        </p:blipFill>
        <p:spPr bwMode="auto">
          <a:xfrm>
            <a:off x="500331" y="1210349"/>
            <a:ext cx="8143337" cy="5069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8826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4"/>
          <p:cNvSpPr txBox="1">
            <a:spLocks/>
          </p:cNvSpPr>
          <p:nvPr/>
        </p:nvSpPr>
        <p:spPr bwMode="auto">
          <a:xfrm>
            <a:off x="276906" y="833613"/>
            <a:ext cx="8208912" cy="482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 smtClean="0"/>
              <a:t>“</a:t>
            </a:r>
            <a:r>
              <a:rPr kumimoji="0" lang="en-US" altLang="ko-KR" dirty="0"/>
              <a:t>Hello World!” </a:t>
            </a:r>
            <a:r>
              <a:rPr kumimoji="0" lang="ko-KR" altLang="en-US" dirty="0"/>
              <a:t>텍스트를 마우스로 클릭한 후 </a:t>
            </a:r>
            <a:r>
              <a:rPr kumimoji="0" lang="en-US" altLang="ko-KR" dirty="0" smtClean="0"/>
              <a:t>Delete </a:t>
            </a:r>
            <a:r>
              <a:rPr kumimoji="0" lang="ko-KR" altLang="en-US" dirty="0" smtClean="0"/>
              <a:t>키를 </a:t>
            </a:r>
            <a:r>
              <a:rPr kumimoji="0" lang="ko-KR" altLang="en-US" dirty="0"/>
              <a:t>눌러 </a:t>
            </a:r>
            <a:r>
              <a:rPr kumimoji="0" lang="ko-KR" altLang="en-US" dirty="0" smtClean="0"/>
              <a:t>삭제</a:t>
            </a:r>
            <a:endParaRPr kumimoji="0" lang="en-US" altLang="ko-KR" dirty="0" smtClean="0"/>
          </a:p>
          <a:p>
            <a:r>
              <a:rPr kumimoji="0" lang="en-US" altLang="ko-KR" dirty="0"/>
              <a:t>Design </a:t>
            </a:r>
            <a:r>
              <a:rPr kumimoji="0" lang="ko-KR" altLang="en-US" dirty="0"/>
              <a:t>탭의 좌측 화면에서 ‘</a:t>
            </a:r>
            <a:r>
              <a:rPr kumimoji="0" lang="en-US" altLang="ko-KR" dirty="0"/>
              <a:t>Button’</a:t>
            </a:r>
            <a:r>
              <a:rPr kumimoji="0" lang="ko-KR" altLang="en-US" dirty="0"/>
              <a:t>을 </a:t>
            </a:r>
            <a:r>
              <a:rPr kumimoji="0" lang="ko-KR" altLang="en-US" dirty="0" smtClean="0"/>
              <a:t>클릭 ▶ </a:t>
            </a:r>
            <a:r>
              <a:rPr kumimoji="0" lang="ko-KR" altLang="en-US" dirty="0" err="1" smtClean="0"/>
              <a:t>미리보기</a:t>
            </a:r>
            <a:r>
              <a:rPr kumimoji="0" lang="ko-KR" altLang="en-US" dirty="0" smtClean="0"/>
              <a:t> </a:t>
            </a:r>
            <a:r>
              <a:rPr kumimoji="0" lang="ko-KR" altLang="en-US" dirty="0"/>
              <a:t>화면의 좌측 상단에 드래그 </a:t>
            </a:r>
            <a:r>
              <a:rPr kumimoji="0" lang="en-US" altLang="ko-KR" dirty="0"/>
              <a:t>&amp; </a:t>
            </a:r>
            <a:r>
              <a:rPr kumimoji="0" lang="ko-KR" altLang="en-US" dirty="0"/>
              <a:t>드롭</a:t>
            </a: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92"/>
          <a:stretch/>
        </p:blipFill>
        <p:spPr>
          <a:xfrm>
            <a:off x="276906" y="2192578"/>
            <a:ext cx="4340326" cy="3984486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프로젝트 구조 분석 ▶ 앱 기능 추가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b="14310"/>
          <a:stretch/>
        </p:blipFill>
        <p:spPr>
          <a:xfrm>
            <a:off x="4644009" y="2299582"/>
            <a:ext cx="4211563" cy="415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939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Hello </a:t>
            </a:r>
            <a:r>
              <a:rPr lang="ko-KR" altLang="en-US" dirty="0"/>
              <a:t>앱을 에뮬레이터나 디바이스에 </a:t>
            </a:r>
            <a:r>
              <a:rPr lang="ko-KR" altLang="en-US" dirty="0" smtClean="0"/>
              <a:t>설치해서 </a:t>
            </a:r>
            <a:r>
              <a:rPr lang="ko-KR" altLang="en-US" dirty="0"/>
              <a:t>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안드로이드 </a:t>
            </a:r>
            <a:r>
              <a:rPr lang="ko-KR" altLang="en-US" dirty="0"/>
              <a:t>스튜디오의 </a:t>
            </a:r>
            <a:r>
              <a:rPr lang="en-US" altLang="ko-KR" dirty="0"/>
              <a:t>[Run]-[Run ‘app’] </a:t>
            </a:r>
            <a:r>
              <a:rPr lang="ko-KR" altLang="en-US" dirty="0"/>
              <a:t>메뉴를 선택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프로젝트 구조 분석 ▶ 앱 기능 추가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808" y="1969617"/>
            <a:ext cx="2184600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0199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Android Studio </a:t>
            </a:r>
            <a:r>
              <a:rPr lang="ko-KR" altLang="en-US" sz="1800" b="1" dirty="0"/>
              <a:t>초기화면에서 </a:t>
            </a:r>
            <a:r>
              <a:rPr lang="en-US" altLang="ko-KR" sz="1800" b="1" dirty="0"/>
              <a:t>[Start a new Android Studio project</a:t>
            </a:r>
            <a:r>
              <a:rPr lang="en-US" altLang="ko-KR" sz="1800" b="1" dirty="0" smtClean="0"/>
              <a:t>]</a:t>
            </a:r>
            <a:r>
              <a:rPr lang="ko-KR" altLang="en-US" sz="1800" b="1" dirty="0" smtClean="0"/>
              <a:t> 클릭</a:t>
            </a: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r>
              <a:rPr lang="en-US" altLang="ko-KR" sz="1800" dirty="0"/>
              <a:t>[Create Android Project], [Target Android Devices], [Add an Activity to Mobile], [Configure Activity]</a:t>
            </a:r>
            <a:r>
              <a:rPr lang="ko-KR" altLang="en-US" sz="1800" dirty="0"/>
              <a:t>에서 모두 그대로 두고 </a:t>
            </a:r>
            <a:r>
              <a:rPr lang="en-US" altLang="ko-KR" sz="1800" dirty="0"/>
              <a:t>&lt;Next&gt;</a:t>
            </a:r>
            <a:r>
              <a:rPr lang="ko-KR" altLang="en-US" sz="1800" dirty="0"/>
              <a:t> 클릭</a:t>
            </a: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r>
              <a:rPr lang="ko-KR" altLang="en-US" sz="1800" dirty="0"/>
              <a:t>마지막 </a:t>
            </a:r>
            <a:r>
              <a:rPr lang="en-US" altLang="ko-KR" sz="1800" dirty="0"/>
              <a:t>[Component Installer]</a:t>
            </a:r>
            <a:r>
              <a:rPr lang="ko-KR" altLang="en-US" sz="1800" dirty="0"/>
              <a:t>에서 </a:t>
            </a:r>
            <a:r>
              <a:rPr lang="en-US" altLang="ko-KR" sz="1800" dirty="0"/>
              <a:t>&lt;Finish&gt;</a:t>
            </a:r>
            <a:r>
              <a:rPr lang="ko-KR" altLang="en-US" sz="1800" dirty="0"/>
              <a:t>를 클릭하면 한동안 프로젝트 생성</a:t>
            </a:r>
            <a:r>
              <a:rPr lang="en-US" altLang="ko-KR" sz="1800" dirty="0"/>
              <a:t> </a:t>
            </a:r>
          </a:p>
          <a:p>
            <a:pPr marL="0" indent="-342000">
              <a:buFont typeface="Wingdings" pitchFamily="2" charset="2"/>
              <a:buChar char="v"/>
            </a:pPr>
            <a:r>
              <a:rPr lang="ko-KR" altLang="en-US" sz="1800" dirty="0"/>
              <a:t>만약 </a:t>
            </a:r>
            <a:r>
              <a:rPr lang="en-US" altLang="ko-KR" sz="1800" dirty="0"/>
              <a:t>[Windows </a:t>
            </a:r>
            <a:r>
              <a:rPr lang="ko-KR" altLang="en-US" sz="1800" dirty="0"/>
              <a:t>방화벽에서 이 </a:t>
            </a:r>
            <a:r>
              <a:rPr lang="ko-KR" altLang="en-US" sz="1800" dirty="0" err="1"/>
              <a:t>앱의</a:t>
            </a:r>
            <a:r>
              <a:rPr lang="ko-KR" altLang="en-US" sz="1800" dirty="0"/>
              <a:t> 일부 기능을 차단했습니다</a:t>
            </a:r>
            <a:r>
              <a:rPr lang="en-US" altLang="ko-KR" sz="1800" dirty="0"/>
              <a:t>] </a:t>
            </a:r>
            <a:r>
              <a:rPr lang="ko-KR" altLang="en-US" sz="1800" dirty="0"/>
              <a:t>메시지 창이 나오면 </a:t>
            </a:r>
            <a:r>
              <a:rPr lang="en-US" altLang="ko-KR" sz="1800" dirty="0"/>
              <a:t>&lt;</a:t>
            </a:r>
            <a:r>
              <a:rPr lang="ko-KR" altLang="en-US" sz="1800" dirty="0"/>
              <a:t>액세스 허용</a:t>
            </a:r>
            <a:r>
              <a:rPr lang="en-US" altLang="ko-KR" sz="1800" dirty="0"/>
              <a:t>&gt;</a:t>
            </a:r>
            <a:r>
              <a:rPr lang="ko-KR" altLang="en-US" sz="1800" dirty="0"/>
              <a:t>을 클릭</a:t>
            </a: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05.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개발 환경 설치 ▶ </a:t>
            </a:r>
            <a:r>
              <a:rPr lang="en-US" altLang="ko-KR" dirty="0" smtClean="0"/>
              <a:t>AVD </a:t>
            </a:r>
            <a:r>
              <a:rPr lang="ko-KR" altLang="en-US" dirty="0" smtClean="0"/>
              <a:t>생성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58" y="1352471"/>
            <a:ext cx="4023572" cy="272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6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아래쪽 창에 </a:t>
            </a:r>
            <a:r>
              <a:rPr lang="en-US" altLang="ko-KR" sz="1800" b="1" dirty="0"/>
              <a:t>Error</a:t>
            </a:r>
            <a:r>
              <a:rPr lang="ko-KR" altLang="en-US" sz="1800" b="1" dirty="0"/>
              <a:t>가 표시되고 ‘</a:t>
            </a:r>
            <a:r>
              <a:rPr lang="en-US" altLang="ko-KR" sz="1800" b="1" dirty="0"/>
              <a:t>Install Build tools…’</a:t>
            </a:r>
            <a:r>
              <a:rPr lang="ko-KR" altLang="en-US" sz="1800" b="1" dirty="0"/>
              <a:t>라는 파란색 글자가 보이면 </a:t>
            </a:r>
            <a:r>
              <a:rPr lang="ko-KR" altLang="en-US" sz="1800" b="1" dirty="0" smtClean="0"/>
              <a:t>클릭해서 추가 설치</a:t>
            </a: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r>
              <a:rPr lang="ko-KR" altLang="en-US" sz="1800" dirty="0"/>
              <a:t>다운로드 및 설치가 진행된다</a:t>
            </a:r>
            <a:r>
              <a:rPr lang="en-US" altLang="ko-KR" sz="1800" dirty="0"/>
              <a:t>. </a:t>
            </a:r>
            <a:r>
              <a:rPr lang="ko-KR" altLang="en-US" sz="1800" dirty="0"/>
              <a:t>설치가 완료되면 </a:t>
            </a:r>
            <a:r>
              <a:rPr lang="en-US" altLang="ko-KR" sz="1800" dirty="0"/>
              <a:t>&lt;Finish&gt;</a:t>
            </a:r>
            <a:r>
              <a:rPr lang="ko-KR" altLang="en-US" sz="1800" dirty="0"/>
              <a:t> 클릭</a:t>
            </a: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개발 환경 설치 ▶ </a:t>
            </a:r>
            <a:r>
              <a:rPr lang="en-US" altLang="ko-KR" dirty="0" smtClean="0"/>
              <a:t>AVD </a:t>
            </a:r>
            <a:r>
              <a:rPr lang="ko-KR" altLang="en-US" dirty="0" smtClean="0"/>
              <a:t>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363" y="1473926"/>
            <a:ext cx="3872493" cy="2114520"/>
          </a:xfrm>
          <a:prstGeom prst="rect">
            <a:avLst/>
          </a:prstGeom>
        </p:spPr>
      </p:pic>
      <p:pic>
        <p:nvPicPr>
          <p:cNvPr id="8" name="Picture 4" descr="스크린샷 2017-02-25 오전 2.05.59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362" y="3856282"/>
            <a:ext cx="3032239" cy="303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03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다시 프로젝트를 생성한다</a:t>
            </a:r>
            <a:r>
              <a:rPr lang="en-US" altLang="ko-KR" sz="1800" b="1" dirty="0"/>
              <a:t>. </a:t>
            </a:r>
            <a:r>
              <a:rPr lang="ko-KR" altLang="en-US" sz="1800" b="1" dirty="0"/>
              <a:t>아래쪽의 상태 바로 작업의 진행의 완료를 확인하고 </a:t>
            </a:r>
            <a:r>
              <a:rPr lang="ko-KR" altLang="en-US" sz="1800" b="1" dirty="0" smtClean="0"/>
              <a:t>메뉴의 </a:t>
            </a:r>
            <a:r>
              <a:rPr lang="en-US" altLang="ko-KR" sz="1800" b="1" dirty="0" smtClean="0"/>
              <a:t>[</a:t>
            </a:r>
            <a:r>
              <a:rPr lang="en-US" altLang="ko-KR" sz="1800" b="1" dirty="0"/>
              <a:t>Tools]-[Android]-[AVD Manager</a:t>
            </a:r>
            <a:r>
              <a:rPr lang="en-US" altLang="ko-KR" sz="1800" b="1" dirty="0" smtClean="0"/>
              <a:t>]</a:t>
            </a:r>
            <a:r>
              <a:rPr lang="ko-KR" altLang="en-US" sz="1800" b="1" dirty="0" smtClean="0"/>
              <a:t> 선택</a:t>
            </a: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r>
              <a:rPr lang="en-US" altLang="ko-KR" sz="1800" dirty="0"/>
              <a:t>[Android Virtual Device Manager]</a:t>
            </a:r>
            <a:r>
              <a:rPr lang="ko-KR" altLang="en-US" sz="1800" dirty="0"/>
              <a:t> 실행</a:t>
            </a:r>
            <a:r>
              <a:rPr lang="en-US" altLang="ko-KR" sz="1800" dirty="0"/>
              <a:t>. </a:t>
            </a:r>
            <a:r>
              <a:rPr lang="ko-KR" altLang="en-US" sz="1800" dirty="0"/>
              <a:t>현재는 </a:t>
            </a:r>
            <a:r>
              <a:rPr lang="en-US" altLang="ko-KR" sz="1800" dirty="0"/>
              <a:t>AVD</a:t>
            </a:r>
            <a:r>
              <a:rPr lang="ko-KR" altLang="en-US" sz="1800" dirty="0"/>
              <a:t>가 하나도 없는 상태</a:t>
            </a:r>
            <a:r>
              <a:rPr lang="en-US" altLang="ko-KR" sz="1800" dirty="0"/>
              <a:t>.</a:t>
            </a:r>
          </a:p>
          <a:p>
            <a:pPr marL="0" indent="-342000">
              <a:buFont typeface="Wingdings" pitchFamily="2" charset="2"/>
              <a:buChar char="v"/>
            </a:pPr>
            <a:r>
              <a:rPr lang="en-US" altLang="ko-KR" sz="1800" dirty="0"/>
              <a:t>&lt;Create Virtual Device&gt;</a:t>
            </a:r>
            <a:r>
              <a:rPr lang="ko-KR" altLang="en-US" sz="1800" dirty="0"/>
              <a:t> 클릭</a:t>
            </a: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 err="1"/>
              <a:t>안드로이드</a:t>
            </a:r>
            <a:r>
              <a:rPr lang="ko-KR" altLang="en-US" dirty="0"/>
              <a:t> 개발 환경 설치 ▶ </a:t>
            </a:r>
            <a:r>
              <a:rPr lang="en-US" altLang="ko-KR" dirty="0"/>
              <a:t>AVD </a:t>
            </a:r>
            <a:r>
              <a:rPr lang="ko-KR" altLang="en-US" dirty="0"/>
              <a:t>생성</a:t>
            </a:r>
            <a:endParaRPr lang="ko-KR" altLang="en-US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058" y="1963940"/>
            <a:ext cx="4272761" cy="202422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228" y="4598985"/>
            <a:ext cx="4491537" cy="206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80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[Select Hardware] </a:t>
            </a:r>
            <a:r>
              <a:rPr lang="ko-KR" altLang="en-US" sz="1800" b="1" dirty="0"/>
              <a:t>창에서 왼쪽의 </a:t>
            </a:r>
            <a:r>
              <a:rPr lang="en-US" altLang="ko-KR" sz="1800" b="1" dirty="0"/>
              <a:t>[Phone]</a:t>
            </a:r>
            <a:r>
              <a:rPr lang="ko-KR" altLang="en-US" sz="1800" b="1" dirty="0"/>
              <a:t>이 선택되어 </a:t>
            </a:r>
            <a:r>
              <a:rPr lang="ko-KR" altLang="en-US" sz="1800" b="1" dirty="0" smtClean="0"/>
              <a:t>있음</a:t>
            </a: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 smtClean="0"/>
              <a:t>구글의 </a:t>
            </a:r>
            <a:r>
              <a:rPr lang="ko-KR" altLang="en-US" sz="1800" b="1" dirty="0"/>
              <a:t>레퍼런스폰인 ‘</a:t>
            </a:r>
            <a:r>
              <a:rPr lang="en-US" altLang="ko-KR" sz="1800" b="1" dirty="0"/>
              <a:t>Pixel’</a:t>
            </a:r>
            <a:r>
              <a:rPr lang="ko-KR" altLang="en-US" sz="1800" b="1" dirty="0"/>
              <a:t>을 </a:t>
            </a:r>
            <a:r>
              <a:rPr lang="ko-KR" altLang="en-US" sz="1800" b="1" dirty="0" smtClean="0"/>
              <a:t>선택하고 </a:t>
            </a:r>
            <a:r>
              <a:rPr lang="en-US" altLang="ko-KR" sz="1800" b="1" dirty="0" smtClean="0"/>
              <a:t>&lt;</a:t>
            </a:r>
            <a:r>
              <a:rPr lang="en-US" altLang="ko-KR" sz="1800" b="1" dirty="0"/>
              <a:t>Next</a:t>
            </a:r>
            <a:r>
              <a:rPr lang="en-US" altLang="ko-KR" sz="1800" b="1" dirty="0" smtClean="0"/>
              <a:t>&gt;</a:t>
            </a:r>
            <a:r>
              <a:rPr lang="ko-KR" altLang="en-US" sz="1800" b="1" dirty="0" smtClean="0"/>
              <a:t> 클릭</a:t>
            </a: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r>
              <a:rPr lang="en-US" altLang="ko-KR" sz="1800" dirty="0" smtClean="0"/>
              <a:t>Oreo(API </a:t>
            </a:r>
            <a:r>
              <a:rPr lang="en-US" altLang="ko-KR" sz="1800" dirty="0"/>
              <a:t>26)’</a:t>
            </a:r>
            <a:r>
              <a:rPr lang="ko-KR" altLang="en-US" sz="1800" dirty="0"/>
              <a:t>이 선택된 상태에서 </a:t>
            </a:r>
            <a:r>
              <a:rPr lang="en-US" altLang="ko-KR" sz="1800" dirty="0"/>
              <a:t>&lt;Next&gt;</a:t>
            </a:r>
            <a:r>
              <a:rPr lang="ko-KR" altLang="en-US" sz="1800" dirty="0"/>
              <a:t>를 클릭한다</a:t>
            </a: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개발 환경 설치 ▶ </a:t>
            </a:r>
            <a:r>
              <a:rPr lang="en-US" altLang="ko-KR" dirty="0" smtClean="0"/>
              <a:t>AVD </a:t>
            </a:r>
            <a:r>
              <a:rPr lang="ko-KR" altLang="en-US" dirty="0" smtClean="0"/>
              <a:t>생성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37" y="1850845"/>
            <a:ext cx="4503986" cy="21141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97" y="4299590"/>
            <a:ext cx="3270579" cy="226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80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AVD Name</a:t>
            </a:r>
            <a:r>
              <a:rPr lang="ko-KR" altLang="en-US" sz="1800" b="1" dirty="0"/>
              <a:t>은 적당히 ‘</a:t>
            </a:r>
            <a:r>
              <a:rPr lang="en-US" altLang="ko-KR" sz="1800" b="1" dirty="0"/>
              <a:t>Oreo(Pixel)’ </a:t>
            </a:r>
            <a:r>
              <a:rPr lang="ko-KR" altLang="en-US" sz="1800" b="1" dirty="0"/>
              <a:t>정도로 하고 </a:t>
            </a:r>
            <a:r>
              <a:rPr lang="en-US" altLang="ko-KR" sz="1800" b="1" dirty="0"/>
              <a:t>&lt;Finish</a:t>
            </a:r>
            <a:r>
              <a:rPr lang="en-US" altLang="ko-KR" sz="1800" b="1" dirty="0" smtClean="0"/>
              <a:t>&gt;</a:t>
            </a:r>
            <a:r>
              <a:rPr lang="ko-KR" altLang="en-US" sz="1800" b="1" dirty="0" smtClean="0"/>
              <a:t> 클릭</a:t>
            </a: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indent="-360000">
              <a:buFont typeface="Wingdings" charset="2"/>
              <a:buChar char="v"/>
            </a:pPr>
            <a:r>
              <a:rPr lang="ko-KR" altLang="en-US" sz="1800" dirty="0"/>
              <a:t>최종적으로 완성된 </a:t>
            </a:r>
            <a:r>
              <a:rPr lang="en-US" altLang="ko-KR" sz="1800" dirty="0"/>
              <a:t>AVD</a:t>
            </a:r>
            <a:r>
              <a:rPr lang="ko-KR" altLang="en-US" sz="1800" dirty="0"/>
              <a:t>의 모습</a:t>
            </a:r>
            <a:endParaRPr lang="en-US" altLang="ko-KR" sz="1800" dirty="0"/>
          </a:p>
          <a:p>
            <a:pPr indent="-360000">
              <a:buFont typeface="Wingdings" charset="2"/>
              <a:buChar char="v"/>
            </a:pPr>
            <a:r>
              <a:rPr lang="en-US" altLang="ko-KR" sz="1800" dirty="0"/>
              <a:t>&lt;Launch&gt;</a:t>
            </a:r>
            <a:r>
              <a:rPr lang="ko-KR" altLang="en-US" sz="1800" dirty="0"/>
              <a:t>를 클릭해서 </a:t>
            </a:r>
            <a:r>
              <a:rPr lang="en-US" altLang="ko-KR" sz="1800" dirty="0"/>
              <a:t>AVD</a:t>
            </a:r>
            <a:r>
              <a:rPr lang="ko-KR" altLang="en-US" sz="1800" dirty="0"/>
              <a:t> 부팅</a:t>
            </a: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 err="1"/>
              <a:t>안드로이드</a:t>
            </a:r>
            <a:r>
              <a:rPr lang="ko-KR" altLang="en-US" dirty="0"/>
              <a:t> 개발 환경 설치 ▶ </a:t>
            </a:r>
            <a:r>
              <a:rPr lang="en-US" altLang="ko-KR" dirty="0"/>
              <a:t>AVD </a:t>
            </a:r>
            <a:r>
              <a:rPr lang="ko-KR" altLang="en-US" dirty="0"/>
              <a:t>생성</a:t>
            </a:r>
            <a:endParaRPr lang="ko-KR" altLang="en-US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83" y="1561210"/>
            <a:ext cx="4978613" cy="231149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278" y="4084007"/>
            <a:ext cx="4617464" cy="216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5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잠시 후에 부팅된 </a:t>
            </a:r>
            <a:r>
              <a:rPr lang="en-US" altLang="ko-KR" sz="1800" b="1" dirty="0" smtClean="0"/>
              <a:t>AVD</a:t>
            </a:r>
            <a:r>
              <a:rPr lang="ko-KR" altLang="en-US" sz="1800" b="1" dirty="0" smtClean="0"/>
              <a:t> 확인        </a:t>
            </a:r>
            <a:r>
              <a:rPr lang="en-US" altLang="ko-KR" sz="1800" dirty="0"/>
              <a:t>Settings </a:t>
            </a:r>
            <a:r>
              <a:rPr lang="ko-KR" altLang="en-US" sz="1800" dirty="0"/>
              <a:t>아이콘을 클릭</a:t>
            </a: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 err="1"/>
              <a:t>안드로이드</a:t>
            </a:r>
            <a:r>
              <a:rPr lang="ko-KR" altLang="en-US" dirty="0"/>
              <a:t> 개발 환경 설치 ▶ </a:t>
            </a:r>
            <a:r>
              <a:rPr lang="en-US" altLang="ko-KR" dirty="0"/>
              <a:t>AVD </a:t>
            </a:r>
            <a:r>
              <a:rPr lang="ko-KR" altLang="en-US" dirty="0"/>
              <a:t>생성</a:t>
            </a:r>
            <a:endParaRPr lang="ko-KR" altLang="en-US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-1" r="37578" b="-2550"/>
          <a:stretch/>
        </p:blipFill>
        <p:spPr>
          <a:xfrm>
            <a:off x="464993" y="1504422"/>
            <a:ext cx="2892930" cy="436418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b="7877"/>
          <a:stretch/>
        </p:blipFill>
        <p:spPr>
          <a:xfrm>
            <a:off x="4024854" y="1504422"/>
            <a:ext cx="4736523" cy="402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6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992372" cy="5328592"/>
          </a:xfrm>
        </p:spPr>
        <p:txBody>
          <a:bodyPr/>
          <a:lstStyle/>
          <a:p>
            <a:pPr indent="-360000">
              <a:buFont typeface="Wingdings" charset="2"/>
              <a:buChar char="v"/>
            </a:pPr>
            <a:r>
              <a:rPr lang="ko-KR" altLang="en-US" sz="1800" b="1" dirty="0" smtClean="0"/>
              <a:t>화면을 위로 </a:t>
            </a:r>
            <a:r>
              <a:rPr lang="ko-KR" altLang="en-US" sz="1800" b="1" dirty="0" err="1" smtClean="0"/>
              <a:t>스와이프하여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[System]</a:t>
            </a:r>
            <a:r>
              <a:rPr lang="ko-KR" altLang="en-US" sz="1800" b="1" dirty="0" smtClean="0"/>
              <a:t> 클릭 </a:t>
            </a:r>
            <a:r>
              <a:rPr lang="en-US" altLang="ko-KR" sz="1800" b="1" dirty="0"/>
              <a:t>- [</a:t>
            </a:r>
            <a:r>
              <a:rPr lang="en-US" altLang="ko-KR" sz="1800" b="1" dirty="0" smtClean="0"/>
              <a:t>Languages &amp; </a:t>
            </a:r>
            <a:r>
              <a:rPr lang="en-US" altLang="ko-KR" sz="1800" b="1" dirty="0"/>
              <a:t>input</a:t>
            </a:r>
            <a:r>
              <a:rPr lang="en-US" altLang="ko-KR" sz="1800" b="1" dirty="0" smtClean="0"/>
              <a:t>]</a:t>
            </a:r>
            <a:r>
              <a:rPr lang="ko-KR" altLang="en-US" sz="1800" b="1" dirty="0" smtClean="0"/>
              <a:t> 클릭</a:t>
            </a:r>
            <a:endParaRPr lang="en-US" altLang="ko-KR" sz="1800" b="1" dirty="0" smtClean="0"/>
          </a:p>
          <a:p>
            <a:pPr indent="-360000">
              <a:buFont typeface="Wingdings" charset="2"/>
              <a:buChar char="v"/>
            </a:pPr>
            <a:r>
              <a:rPr lang="en-US" altLang="ko-KR" sz="1800" dirty="0"/>
              <a:t>[Languages]-[Add a language]</a:t>
            </a:r>
            <a:r>
              <a:rPr lang="ko-KR" altLang="en-US" sz="1800" dirty="0"/>
              <a:t>를 클릭하고 아래로 </a:t>
            </a:r>
            <a:r>
              <a:rPr lang="ko-KR" altLang="en-US" sz="1800" dirty="0" err="1"/>
              <a:t>스와이프하여</a:t>
            </a:r>
            <a:r>
              <a:rPr lang="ko-KR" altLang="en-US" sz="1800" dirty="0"/>
              <a:t> ‘한국어’ 클릭</a:t>
            </a:r>
            <a:endParaRPr lang="en-US" altLang="ko-KR" sz="1800" dirty="0"/>
          </a:p>
          <a:p>
            <a:pPr indent="-360000">
              <a:buFont typeface="Wingdings" charset="2"/>
              <a:buChar char="v"/>
            </a:pPr>
            <a:endParaRPr lang="en-US" altLang="ko-KR" sz="1800" dirty="0"/>
          </a:p>
          <a:p>
            <a:pPr indent="-360000">
              <a:buFont typeface="Wingdings" charset="2"/>
              <a:buChar char="v"/>
            </a:pPr>
            <a:endParaRPr lang="en-US" altLang="ko-KR" sz="1800" b="1" dirty="0" smtClean="0"/>
          </a:p>
          <a:p>
            <a:pPr indent="-360000">
              <a:buFont typeface="Wingdings" charset="2"/>
              <a:buChar char="v"/>
            </a:pPr>
            <a:endParaRPr lang="en-US" altLang="ko-KR" sz="1800" dirty="0"/>
          </a:p>
          <a:p>
            <a:pPr indent="-360000">
              <a:buFont typeface="Wingdings" charset="2"/>
              <a:buChar char="v"/>
            </a:pPr>
            <a:endParaRPr lang="en-US" altLang="ko-KR" sz="1800" b="1" dirty="0" smtClean="0"/>
          </a:p>
          <a:p>
            <a:pPr indent="-360000">
              <a:buFont typeface="Wingdings" charset="2"/>
              <a:buChar char="v"/>
            </a:pPr>
            <a:endParaRPr lang="en-US" altLang="ko-KR" sz="1800" dirty="0"/>
          </a:p>
          <a:p>
            <a:pPr indent="-360000">
              <a:buFont typeface="Wingdings" charset="2"/>
              <a:buChar char="v"/>
            </a:pPr>
            <a:endParaRPr lang="en-US" altLang="ko-KR" sz="1800" b="1" dirty="0" smtClean="0"/>
          </a:p>
          <a:p>
            <a:pPr indent="-360000">
              <a:buFont typeface="Wingdings" charset="2"/>
              <a:buChar char="v"/>
            </a:pPr>
            <a:endParaRPr lang="en-US" altLang="ko-KR" sz="1800" dirty="0"/>
          </a:p>
          <a:p>
            <a:pPr indent="-360000">
              <a:buFont typeface="Wingdings" charset="2"/>
              <a:buChar char="v"/>
            </a:pPr>
            <a:endParaRPr lang="en-US" altLang="ko-KR" sz="1800" b="1" dirty="0" smtClean="0"/>
          </a:p>
          <a:p>
            <a:pPr indent="-360000">
              <a:buFont typeface="Wingdings" charset="2"/>
              <a:buChar char="v"/>
            </a:pPr>
            <a:endParaRPr lang="en-US" altLang="ko-KR" sz="1800" b="1" dirty="0" smtClean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 err="1"/>
              <a:t>안드로이드</a:t>
            </a:r>
            <a:r>
              <a:rPr lang="ko-KR" altLang="en-US" dirty="0"/>
              <a:t> 개발 환경 설치 ▶ </a:t>
            </a:r>
            <a:r>
              <a:rPr lang="en-US" altLang="ko-KR" dirty="0"/>
              <a:t>AVD </a:t>
            </a:r>
            <a:r>
              <a:rPr lang="ko-KR" altLang="en-US" dirty="0"/>
              <a:t>생성</a:t>
            </a:r>
            <a:endParaRPr lang="ko-KR" altLang="en-US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48" y="1913325"/>
            <a:ext cx="3990451" cy="33922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638" y="3163775"/>
            <a:ext cx="5880986" cy="332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76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‘한국어</a:t>
            </a:r>
            <a:r>
              <a:rPr lang="en-US" altLang="ko-KR" sz="1800" b="1" dirty="0"/>
              <a:t>(</a:t>
            </a:r>
            <a:r>
              <a:rPr lang="ko-KR" altLang="en-US" sz="1800" b="1" dirty="0" smtClean="0"/>
              <a:t>대한민국</a:t>
            </a:r>
            <a:r>
              <a:rPr lang="en-US" altLang="ko-KR" sz="1800" b="1" dirty="0"/>
              <a:t>)’</a:t>
            </a:r>
            <a:r>
              <a:rPr lang="ko-KR" altLang="en-US" sz="1800" b="1" dirty="0"/>
              <a:t>을 꾹 누른 채 위로 올려서 첫 번째로 </a:t>
            </a:r>
            <a:r>
              <a:rPr lang="ko-KR" altLang="en-US" sz="1800" b="1" dirty="0" smtClean="0"/>
              <a:t>만들기</a:t>
            </a:r>
            <a:r>
              <a:rPr lang="en-US" altLang="ko-KR" sz="1800" b="1" dirty="0" smtClean="0"/>
              <a:t>. </a:t>
            </a:r>
            <a:r>
              <a:rPr lang="ko-KR" altLang="en-US" sz="1800" b="1" dirty="0" smtClean="0"/>
              <a:t>잠시 </a:t>
            </a:r>
            <a:r>
              <a:rPr lang="ko-KR" altLang="en-US" sz="1800" b="1" dirty="0"/>
              <a:t>기다리면 화면이 한글로 </a:t>
            </a:r>
            <a:r>
              <a:rPr lang="ko-KR" altLang="en-US" sz="1800" b="1" dirty="0" smtClean="0"/>
              <a:t>바뀜</a:t>
            </a:r>
            <a:r>
              <a:rPr lang="en-US" altLang="ko-KR" sz="1800" b="1" dirty="0" smtClean="0"/>
              <a:t>. &lt;</a:t>
            </a:r>
            <a:r>
              <a:rPr lang="ko-KR" altLang="en-US" sz="1800" b="1" dirty="0" smtClean="0"/>
              <a:t>←</a:t>
            </a:r>
            <a:r>
              <a:rPr lang="en-US" altLang="ko-KR" sz="1800" b="1" dirty="0" smtClean="0"/>
              <a:t>&gt;</a:t>
            </a:r>
            <a:r>
              <a:rPr lang="ko-KR" altLang="en-US" sz="1800" b="1" dirty="0" smtClean="0"/>
              <a:t>를 </a:t>
            </a:r>
            <a:r>
              <a:rPr lang="ko-KR" altLang="en-US" sz="1800" b="1" dirty="0"/>
              <a:t>클릭해서 앞 화면으로 </a:t>
            </a:r>
            <a:r>
              <a:rPr lang="ko-KR" altLang="en-US" sz="1800" b="1" dirty="0" smtClean="0"/>
              <a:t>돌아가기</a:t>
            </a: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r>
              <a:rPr lang="ko-KR" altLang="en-US" sz="1800" dirty="0" smtClean="0"/>
              <a:t>맞춤법 기능 해제를 위해 </a:t>
            </a:r>
            <a:endParaRPr lang="en-US" altLang="ko-KR" sz="1800" dirty="0" smtClean="0"/>
          </a:p>
          <a:p>
            <a:pPr marL="0" indent="-342000">
              <a:buFont typeface="Wingdings" pitchFamily="2" charset="2"/>
              <a:buChar char="v"/>
            </a:pPr>
            <a:r>
              <a:rPr lang="en-US" altLang="ko-KR" sz="1800" dirty="0" smtClean="0"/>
              <a:t>[</a:t>
            </a:r>
            <a:r>
              <a:rPr lang="ko-KR" altLang="en-US" sz="1800" dirty="0" smtClean="0"/>
              <a:t>고급</a:t>
            </a:r>
            <a:r>
              <a:rPr lang="en-US" altLang="ko-KR" sz="1800" dirty="0" smtClean="0"/>
              <a:t>]-[</a:t>
            </a:r>
            <a:r>
              <a:rPr lang="ko-KR" altLang="en-US" sz="1800" dirty="0" smtClean="0"/>
              <a:t>맞춤법 검사기</a:t>
            </a:r>
            <a:r>
              <a:rPr lang="en-US" altLang="ko-KR" sz="1800" dirty="0" smtClean="0"/>
              <a:t>]</a:t>
            </a:r>
            <a:r>
              <a:rPr lang="ko-KR" altLang="en-US" sz="1800" dirty="0" smtClean="0"/>
              <a:t> 클릭 후 </a:t>
            </a:r>
            <a:endParaRPr lang="en-US" altLang="ko-KR" sz="1800" dirty="0" smtClean="0"/>
          </a:p>
          <a:p>
            <a:pPr marL="0" indent="-342000">
              <a:buFont typeface="Wingdings" pitchFamily="2" charset="2"/>
              <a:buChar char="v"/>
            </a:pPr>
            <a:r>
              <a:rPr lang="ko-KR" altLang="en-US" sz="1800" dirty="0" smtClean="0"/>
              <a:t>‘사용’의 오른쪽을 클릭해서 ‘사용 </a:t>
            </a:r>
            <a:r>
              <a:rPr lang="ko-KR" altLang="en-US" sz="1800" dirty="0" err="1" smtClean="0"/>
              <a:t>안함</a:t>
            </a:r>
            <a:r>
              <a:rPr lang="ko-KR" altLang="en-US" sz="1800" dirty="0" smtClean="0"/>
              <a:t>’으로 변경한 후 </a:t>
            </a:r>
            <a:endParaRPr lang="en-US" altLang="ko-KR" sz="1800" dirty="0" smtClean="0"/>
          </a:p>
          <a:p>
            <a:pPr marL="0" indent="-342000">
              <a:buFont typeface="Wingdings" pitchFamily="2" charset="2"/>
              <a:buChar char="v"/>
            </a:pPr>
            <a:r>
              <a:rPr lang="en-US" altLang="ko-KR" sz="1800" dirty="0" smtClean="0"/>
              <a:t>&lt;</a:t>
            </a:r>
            <a:r>
              <a:rPr lang="ko-KR" altLang="en-US" sz="1800" dirty="0" smtClean="0"/>
              <a:t>←</a:t>
            </a:r>
            <a:r>
              <a:rPr lang="en-US" altLang="ko-KR" sz="1800" dirty="0" smtClean="0"/>
              <a:t>&gt;</a:t>
            </a:r>
            <a:r>
              <a:rPr lang="ko-KR" altLang="en-US" sz="1800" dirty="0" smtClean="0"/>
              <a:t>를 클릭해서 앞 화면으로 돌아감</a:t>
            </a:r>
            <a:endParaRPr lang="en-US" altLang="ko-KR" sz="1800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 err="1"/>
              <a:t>안드로이드</a:t>
            </a:r>
            <a:r>
              <a:rPr lang="ko-KR" altLang="en-US" dirty="0"/>
              <a:t> 개발 환경 설치 ▶ </a:t>
            </a:r>
            <a:r>
              <a:rPr lang="en-US" altLang="ko-KR" dirty="0"/>
              <a:t>AVD </a:t>
            </a:r>
            <a:r>
              <a:rPr lang="ko-KR" altLang="en-US" dirty="0"/>
              <a:t>생성</a:t>
            </a:r>
            <a:endParaRPr lang="ko-KR" altLang="en-US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74" y="1882588"/>
            <a:ext cx="5887386" cy="335008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671" y="2419748"/>
            <a:ext cx="4216329" cy="360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4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7" t="23861" r="25283" b="44964"/>
          <a:stretch/>
        </p:blipFill>
        <p:spPr bwMode="auto">
          <a:xfrm>
            <a:off x="0" y="120770"/>
            <a:ext cx="9144000" cy="3088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9" t="33150" r="25765" b="18433"/>
          <a:stretch/>
        </p:blipFill>
        <p:spPr bwMode="auto">
          <a:xfrm>
            <a:off x="60385" y="3105510"/>
            <a:ext cx="9023230" cy="3752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41987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 smtClean="0"/>
              <a:t>절전 모드 설정을 위해 </a:t>
            </a:r>
            <a:r>
              <a:rPr lang="en-US" altLang="ko-KR" sz="1800" b="1" dirty="0"/>
              <a:t>&lt;</a:t>
            </a:r>
            <a:r>
              <a:rPr lang="ko-KR" altLang="en-US" sz="1800" b="1" dirty="0"/>
              <a:t>←</a:t>
            </a:r>
            <a:r>
              <a:rPr lang="en-US" altLang="ko-KR" sz="1800" b="1" dirty="0" smtClean="0"/>
              <a:t>&gt;</a:t>
            </a:r>
            <a:r>
              <a:rPr lang="ko-KR" altLang="en-US" sz="1800" b="1" dirty="0" smtClean="0"/>
              <a:t>를 </a:t>
            </a:r>
            <a:r>
              <a:rPr lang="ko-KR" altLang="en-US" sz="1800" b="1" dirty="0"/>
              <a:t>연속 </a:t>
            </a:r>
            <a:r>
              <a:rPr lang="en-US" altLang="ko-KR" sz="1800" b="1" dirty="0"/>
              <a:t>2</a:t>
            </a:r>
            <a:r>
              <a:rPr lang="ko-KR" altLang="en-US" sz="1800" b="1" dirty="0"/>
              <a:t>회 클릭해서 </a:t>
            </a:r>
            <a:r>
              <a:rPr lang="en-US" altLang="ko-KR" sz="1800" b="1" dirty="0" smtClean="0"/>
              <a:t/>
            </a:r>
            <a:br>
              <a:rPr lang="en-US" altLang="ko-KR" sz="1800" b="1" dirty="0" smtClean="0"/>
            </a:br>
            <a:r>
              <a:rPr lang="en-US" altLang="ko-KR" sz="1800" b="1" dirty="0" smtClean="0"/>
              <a:t>[</a:t>
            </a:r>
            <a:r>
              <a:rPr lang="ko-KR" altLang="en-US" sz="1800" b="1" dirty="0"/>
              <a:t>설정</a:t>
            </a:r>
            <a:r>
              <a:rPr lang="en-US" altLang="ko-KR" sz="1800" b="1" dirty="0"/>
              <a:t>] </a:t>
            </a:r>
            <a:r>
              <a:rPr lang="ko-KR" altLang="en-US" sz="1800" b="1" dirty="0"/>
              <a:t>화면으로 돌아와 </a:t>
            </a:r>
            <a:r>
              <a:rPr lang="en-US" altLang="ko-KR" sz="1800" b="1" dirty="0"/>
              <a:t>[</a:t>
            </a:r>
            <a:r>
              <a:rPr lang="ko-KR" altLang="en-US" sz="1800" b="1" dirty="0"/>
              <a:t>디스플레이</a:t>
            </a:r>
            <a:r>
              <a:rPr lang="en-US" altLang="ko-KR" sz="1800" b="1" dirty="0" smtClean="0"/>
              <a:t>]</a:t>
            </a:r>
            <a:r>
              <a:rPr lang="ko-KR" altLang="en-US" sz="1800" b="1" dirty="0" smtClean="0"/>
              <a:t> 선택</a:t>
            </a:r>
            <a:r>
              <a:rPr lang="en-US" altLang="ko-KR" sz="1800" b="1" dirty="0" smtClean="0"/>
              <a:t>. </a:t>
            </a:r>
            <a:br>
              <a:rPr lang="en-US" altLang="ko-KR" sz="1800" b="1" dirty="0" smtClean="0"/>
            </a:br>
            <a:r>
              <a:rPr lang="en-US" altLang="ko-KR" sz="1800" b="1" dirty="0" smtClean="0"/>
              <a:t>[</a:t>
            </a:r>
            <a:r>
              <a:rPr lang="ko-KR" altLang="en-US" sz="1800" b="1" dirty="0"/>
              <a:t>절전 모드</a:t>
            </a:r>
            <a:r>
              <a:rPr lang="en-US" altLang="ko-KR" sz="1800" b="1" dirty="0"/>
              <a:t>]</a:t>
            </a:r>
            <a:r>
              <a:rPr lang="ko-KR" altLang="en-US" sz="1800" b="1" dirty="0" smtClean="0"/>
              <a:t>를 클릭한 </a:t>
            </a:r>
            <a:r>
              <a:rPr lang="ko-KR" altLang="en-US" sz="1800" b="1" dirty="0"/>
              <a:t>후 ‘</a:t>
            </a:r>
            <a:r>
              <a:rPr lang="en-US" altLang="ko-KR" sz="1800" b="1" dirty="0"/>
              <a:t>30</a:t>
            </a:r>
            <a:r>
              <a:rPr lang="ko-KR" altLang="en-US" sz="1800" b="1" dirty="0"/>
              <a:t>분</a:t>
            </a:r>
            <a:r>
              <a:rPr lang="ko-KR" altLang="en-US" sz="1800" b="1" dirty="0" smtClean="0"/>
              <a:t>’ 선택</a:t>
            </a: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305. </a:t>
            </a:r>
            <a:r>
              <a:rPr lang="ko-KR" altLang="en-US" dirty="0" err="1"/>
              <a:t>안드로이드</a:t>
            </a:r>
            <a:r>
              <a:rPr lang="ko-KR" altLang="en-US" dirty="0"/>
              <a:t> 개발 환경 설치 ▶ </a:t>
            </a:r>
            <a:r>
              <a:rPr lang="en-US" altLang="ko-KR" dirty="0"/>
              <a:t>AVD </a:t>
            </a:r>
            <a:r>
              <a:rPr lang="ko-KR" altLang="en-US" dirty="0"/>
              <a:t>생성</a:t>
            </a:r>
            <a:endParaRPr lang="ko-KR" altLang="en-US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688" y="1493370"/>
            <a:ext cx="4053160" cy="255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37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4281569" cy="5328592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dirty="0"/>
              <a:t>아래쪽 홈 아이콘</a:t>
            </a:r>
            <a:r>
              <a:rPr lang="en-US" altLang="ko-KR" sz="1800" dirty="0"/>
              <a:t>(●)</a:t>
            </a:r>
            <a:r>
              <a:rPr lang="ko-KR" altLang="en-US" sz="1800" dirty="0"/>
              <a:t>을 클릭하면 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ko-KR" altLang="en-US" sz="1800" dirty="0"/>
              <a:t>초기화면으로 돌아감</a:t>
            </a:r>
            <a:r>
              <a:rPr lang="en-US" altLang="ko-KR" sz="1800" dirty="0"/>
              <a:t>. </a:t>
            </a:r>
            <a:br>
              <a:rPr lang="en-US" altLang="ko-KR" sz="1800" dirty="0"/>
            </a:br>
            <a:r>
              <a:rPr lang="ko-KR" altLang="en-US" sz="1800" dirty="0"/>
              <a:t>위쪽 상태 바를 잡아서 아래로 끌어 내리면 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ko-KR" altLang="en-US" sz="1800" dirty="0"/>
              <a:t>현재 알림 확인 가능</a:t>
            </a:r>
            <a:r>
              <a:rPr lang="en-US" altLang="ko-KR" sz="1800" dirty="0"/>
              <a:t>. </a:t>
            </a:r>
            <a:br>
              <a:rPr lang="en-US" altLang="ko-KR" sz="1800" dirty="0"/>
            </a:br>
            <a:r>
              <a:rPr lang="ko-KR" altLang="en-US" sz="1800" dirty="0"/>
              <a:t>아래쪽 돌아가기 아이콘</a:t>
            </a:r>
            <a:r>
              <a:rPr lang="en-US" altLang="ko-KR" sz="1800" dirty="0"/>
              <a:t>(◀)</a:t>
            </a:r>
            <a:r>
              <a:rPr lang="ko-KR" altLang="en-US" sz="1800" dirty="0"/>
              <a:t>을 클릭하면 닫힘</a:t>
            </a: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 smtClean="0"/>
              <a:t>오른쪽 </a:t>
            </a:r>
            <a:r>
              <a:rPr lang="ko-KR" altLang="en-US" sz="1800" b="1" dirty="0"/>
              <a:t>위의 </a:t>
            </a:r>
            <a:r>
              <a:rPr lang="en-US" altLang="ko-KR" sz="1800" b="1" dirty="0"/>
              <a:t>Power </a:t>
            </a:r>
            <a:r>
              <a:rPr lang="ko-KR" altLang="en-US" sz="1800" b="1" dirty="0"/>
              <a:t>버튼을 누르면 스마트폰이 </a:t>
            </a:r>
            <a:r>
              <a:rPr lang="ko-KR" altLang="en-US" sz="1800" b="1" dirty="0" smtClean="0"/>
              <a:t>종료</a:t>
            </a:r>
            <a:r>
              <a:rPr lang="en-US" altLang="ko-KR" sz="1800" b="1" dirty="0" smtClean="0"/>
              <a:t>. </a:t>
            </a:r>
            <a:r>
              <a:rPr lang="ko-KR" altLang="en-US" sz="1800" b="1" dirty="0" smtClean="0"/>
              <a:t>오른쪽 </a:t>
            </a:r>
            <a:r>
              <a:rPr lang="ko-KR" altLang="en-US" sz="1800" b="1" dirty="0"/>
              <a:t>위의 </a:t>
            </a:r>
            <a:r>
              <a:rPr lang="en-US" altLang="ko-KR" sz="1800" b="1" dirty="0"/>
              <a:t>&lt;×&gt;</a:t>
            </a:r>
            <a:r>
              <a:rPr lang="ko-KR" altLang="en-US" sz="1800" b="1" dirty="0"/>
              <a:t>를 </a:t>
            </a:r>
            <a:r>
              <a:rPr lang="ko-KR" altLang="en-US" sz="1800" b="1" dirty="0" smtClean="0"/>
              <a:t>눌러 </a:t>
            </a:r>
            <a:r>
              <a:rPr lang="en-US" altLang="ko-KR" sz="1800" b="1" dirty="0" smtClean="0"/>
              <a:t>AVD</a:t>
            </a:r>
            <a:r>
              <a:rPr lang="ko-KR" altLang="en-US" sz="1800" b="1" dirty="0" smtClean="0"/>
              <a:t> 닫기</a:t>
            </a:r>
            <a:endParaRPr lang="en-US" altLang="ko-KR" sz="1800" b="1" dirty="0" smtClean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개발 환경 설치 ▶ </a:t>
            </a:r>
            <a:r>
              <a:rPr lang="en-US" altLang="ko-KR" dirty="0" smtClean="0"/>
              <a:t>AVD </a:t>
            </a:r>
            <a:r>
              <a:rPr lang="ko-KR" altLang="en-US" dirty="0" smtClean="0"/>
              <a:t>생성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740" r="57833" b="-4095"/>
          <a:stretch/>
        </p:blipFill>
        <p:spPr>
          <a:xfrm>
            <a:off x="5152971" y="3570051"/>
            <a:ext cx="1702465" cy="30253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1297" y="378479"/>
            <a:ext cx="3083790" cy="288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68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ko-KR" altLang="en-US" dirty="0" smtClean="0"/>
              <a:t>해당 기기의 </a:t>
            </a:r>
            <a:r>
              <a:rPr lang="en-US" altLang="ko-KR" dirty="0" err="1" smtClean="0"/>
              <a:t>Usb</a:t>
            </a:r>
            <a:r>
              <a:rPr lang="ko-KR" altLang="en-US" dirty="0" smtClean="0"/>
              <a:t> </a:t>
            </a:r>
            <a:r>
              <a:rPr lang="ko-KR" altLang="en-US" dirty="0" smtClean="0"/>
              <a:t>드라이버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 </a:t>
            </a:r>
            <a:endParaRPr lang="en-US" altLang="ko-KR" dirty="0" smtClean="0"/>
          </a:p>
          <a:p>
            <a:pPr marL="725487" lvl="1" indent="-457200"/>
            <a:r>
              <a:rPr lang="en-US" altLang="ko-KR" dirty="0" smtClean="0"/>
              <a:t>(</a:t>
            </a:r>
            <a:r>
              <a:rPr lang="ko-KR" altLang="en-US" dirty="0" smtClean="0"/>
              <a:t>각 제조사별로 </a:t>
            </a:r>
            <a:r>
              <a:rPr lang="ko-KR" altLang="en-US" dirty="0" err="1" smtClean="0"/>
              <a:t>다운로드하여</a:t>
            </a:r>
            <a:r>
              <a:rPr lang="ko-KR" altLang="en-US" dirty="0" smtClean="0"/>
              <a:t> 설치</a:t>
            </a:r>
            <a:r>
              <a:rPr lang="en-US" altLang="ko-KR" dirty="0" smtClean="0"/>
              <a:t>)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ym typeface="Wingdings" panose="05000000000000000000" pitchFamily="2" charset="2"/>
              </a:rPr>
              <a:t>설치 후 </a:t>
            </a:r>
            <a:r>
              <a:rPr lang="ko-KR" altLang="en-US" dirty="0" err="1" smtClean="0">
                <a:sym typeface="Wingdings" panose="05000000000000000000" pitchFamily="2" charset="2"/>
              </a:rPr>
              <a:t>재부팅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dirty="0" err="1" smtClean="0"/>
              <a:t>안드로이드</a:t>
            </a:r>
            <a:r>
              <a:rPr lang="ko-KR" altLang="en-US" dirty="0" smtClean="0"/>
              <a:t> 기기에서 </a:t>
            </a:r>
            <a:r>
              <a:rPr lang="en-US" altLang="ko-KR" dirty="0" err="1" smtClean="0"/>
              <a:t>usb</a:t>
            </a:r>
            <a:r>
              <a:rPr lang="ko-KR" altLang="en-US" dirty="0" smtClean="0"/>
              <a:t>디버깅이 가능하도록 설정</a:t>
            </a:r>
            <a:endParaRPr lang="en-US" altLang="ko-KR" dirty="0" smtClean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 smtClean="0"/>
              <a:t>기기의 설정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시스템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휴대전화 정보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터치</a:t>
            </a:r>
            <a:endParaRPr lang="en-US" altLang="ko-KR" dirty="0" smtClean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 smtClean="0"/>
              <a:t>휴대전화 </a:t>
            </a:r>
            <a:r>
              <a:rPr lang="ko-KR" altLang="en-US" dirty="0" err="1" smtClean="0"/>
              <a:t>정보창에서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빌드</a:t>
            </a:r>
            <a:r>
              <a:rPr lang="ko-KR" altLang="en-US" dirty="0" smtClean="0"/>
              <a:t> 번호를 연속으로 여러 번 터치</a:t>
            </a:r>
            <a:endParaRPr lang="en-US" altLang="ko-KR" dirty="0" smtClean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 smtClean="0"/>
              <a:t>개발자가 되셨습니다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메시지 </a:t>
            </a:r>
            <a:r>
              <a:rPr lang="ko-KR" altLang="en-US" dirty="0" err="1" smtClean="0"/>
              <a:t>나올떄까지</a:t>
            </a:r>
            <a:r>
              <a:rPr lang="ko-KR" altLang="en-US" dirty="0" smtClean="0"/>
              <a:t> 터치</a:t>
            </a:r>
            <a:endParaRPr lang="en-US" altLang="ko-KR" dirty="0" smtClean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 smtClean="0"/>
              <a:t>다시 설정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시스템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개발자 옵션 </a:t>
            </a:r>
            <a:endParaRPr lang="en-US" altLang="ko-KR" dirty="0" smtClean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 smtClean="0"/>
              <a:t>개발자 옵션</a:t>
            </a:r>
            <a:r>
              <a:rPr lang="en-US" altLang="ko-KR" dirty="0" smtClean="0"/>
              <a:t>-&gt; </a:t>
            </a:r>
            <a:r>
              <a:rPr lang="en-US" altLang="ko-KR" dirty="0" err="1" smtClean="0"/>
              <a:t>usb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디버깅을 체크</a:t>
            </a:r>
            <a:endParaRPr lang="en-US" altLang="ko-KR" dirty="0" smtClean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 smtClean="0"/>
              <a:t>경고 메시지 나오면 확인</a:t>
            </a:r>
            <a:endParaRPr lang="en-US" altLang="ko-KR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ko-KR" dirty="0" err="1" smtClean="0"/>
              <a:t>Usb</a:t>
            </a:r>
            <a:r>
              <a:rPr lang="ko-KR" altLang="en-US" dirty="0" smtClean="0"/>
              <a:t>디버깅 버튼을 체크</a:t>
            </a:r>
            <a:endParaRPr lang="en-US" altLang="ko-KR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ko-KR" dirty="0" err="1" smtClean="0"/>
              <a:t>Usb</a:t>
            </a:r>
            <a:r>
              <a:rPr lang="ko-KR" altLang="en-US" dirty="0" smtClean="0"/>
              <a:t>디버깅 허용 메시지 확인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안드로이드</a:t>
            </a:r>
            <a:r>
              <a:rPr lang="ko-KR" altLang="en-US" dirty="0"/>
              <a:t> 개발 환경 설치 ▶ </a:t>
            </a:r>
            <a:r>
              <a:rPr lang="ko-KR" altLang="en-US" dirty="0" err="1"/>
              <a:t>안드로이드</a:t>
            </a:r>
            <a:r>
              <a:rPr lang="ko-KR" altLang="en-US" dirty="0"/>
              <a:t> </a:t>
            </a:r>
            <a:r>
              <a:rPr lang="ko-KR" altLang="en-US" dirty="0" smtClean="0"/>
              <a:t>기기에 연결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472" y="3869544"/>
            <a:ext cx="3375387" cy="266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90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안드로이드살펴보기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09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스마트폰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통화 기능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+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컴퓨터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다양한 기능 내장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(MP3,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카메라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DMB, GPS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등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2017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년 기준 세계시장 점유율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안드로이드 스마트폰 약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86%,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아이폰 약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14%,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윈도폰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약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0.1%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 </a:t>
            </a:r>
            <a:r>
              <a:rPr lang="ko-KR" altLang="en-US" smtClean="0"/>
              <a:t>안드로이드 개요 ▶ 스마트폰 운영체제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56" y="2711186"/>
            <a:ext cx="7442525" cy="379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75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1. </a:t>
            </a:r>
            <a:r>
              <a:rPr lang="ko-KR" altLang="en-US" smtClean="0"/>
              <a:t>안드로이드 개요 ▶ 안드로이드 역사 </a:t>
            </a:r>
            <a:r>
              <a:rPr lang="en-US" altLang="ko-KR" smtClean="0"/>
              <a:t>(1/2)</a:t>
            </a:r>
            <a:endParaRPr lang="ko-KR" altLang="en-US" dirty="0" smtClean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99" y="1054702"/>
            <a:ext cx="6953250" cy="515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14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1. </a:t>
            </a:r>
            <a:r>
              <a:rPr lang="ko-KR" altLang="en-US" smtClean="0"/>
              <a:t>안드로이드 개요 ▶ 안드로이드 역사 </a:t>
            </a:r>
            <a:r>
              <a:rPr lang="en-US" altLang="ko-KR" smtClean="0"/>
              <a:t>(2/2)</a:t>
            </a:r>
            <a:endParaRPr lang="ko-KR" altLang="en-US" dirty="0" smtClean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56" y="1127213"/>
            <a:ext cx="6961909" cy="490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34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원본">
  <a:themeElements>
    <a:clrScheme name="원본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원본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원본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1549</TotalTime>
  <Words>1985</Words>
  <Application>Microsoft Office PowerPoint</Application>
  <PresentationFormat>화면 슬라이드 쇼(4:3)</PresentationFormat>
  <Paragraphs>413</Paragraphs>
  <Slides>52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52</vt:i4>
      </vt:variant>
    </vt:vector>
  </HeadingPairs>
  <TitlesOfParts>
    <vt:vector size="54" baseType="lpstr">
      <vt:lpstr>2_Office 테마</vt:lpstr>
      <vt:lpstr>원본</vt:lpstr>
      <vt:lpstr>모바일 프로그래밍</vt:lpstr>
      <vt:lpstr>강좌 소개</vt:lpstr>
      <vt:lpstr>강의 교재 및 Home Page</vt:lpstr>
      <vt:lpstr>강의계획서 </vt:lpstr>
      <vt:lpstr>PowerPoint 프레젠테이션</vt:lpstr>
      <vt:lpstr>안드로이드살펴보기</vt:lpstr>
      <vt:lpstr>1. 안드로이드 개요 ▶ 스마트폰 운영체제</vt:lpstr>
      <vt:lpstr>1. 안드로이드 개요 ▶ 안드로이드 역사 (1/2)</vt:lpstr>
      <vt:lpstr>1. 안드로이드 개요 ▶ 안드로이드 역사 (2/2)</vt:lpstr>
      <vt:lpstr>1. 안드로이드 개요 ▶ 안드로이드의 주요한 기능</vt:lpstr>
      <vt:lpstr>1. 안드로이드 개요 ▶ 안드로이드의 특징</vt:lpstr>
      <vt:lpstr>1. 안드로이드 개요 ▶ 안드로이드의 구조</vt:lpstr>
      <vt:lpstr>2. 안드로이드 개발 환경 ▶ 개발 운영체제</vt:lpstr>
      <vt:lpstr>2. 안드로이드 개발 환경 ▶ 개발 환경의 구성</vt:lpstr>
      <vt:lpstr>3. 안드로이드 개발 환경 설치 ▶ 개발 환경 설치 순서</vt:lpstr>
      <vt:lpstr>3. 안드로이드 개발 환경 설치 ▶ 인텔 HAXM 설치</vt:lpstr>
      <vt:lpstr>3. 안드로이드 개발 환경 설치 ▶ 인텔 HAXM 설치</vt:lpstr>
      <vt:lpstr>3. 안드로이드 개발 환경 설치 ▶ Android Studio 설치</vt:lpstr>
      <vt:lpstr>3. 안드로이드 개발 환경 설치 ▶ Android Studio 설치</vt:lpstr>
      <vt:lpstr>3. 안드로이드 개발 환경 설치 ▶ Android Studio 설치</vt:lpstr>
      <vt:lpstr>3. 안드로이드 개발 환경 설치 ▶ Android Studio 설치</vt:lpstr>
      <vt:lpstr>3. 안드로이드 개발 환경 설치 ▶ Android Studio 설정</vt:lpstr>
      <vt:lpstr>3. 안드로이드 개발 환경 설치 ▶ Android Studio 설정</vt:lpstr>
      <vt:lpstr>3. 안드로이드 개발 환경 설치 ▶ Android Studio 설정</vt:lpstr>
      <vt:lpstr>3. 안드로이드 개발 환경 설치 ▶ Android Studio 설정</vt:lpstr>
      <vt:lpstr>3. 안드로이드 개발 환경 설치 ▶ Android Studio 설정</vt:lpstr>
      <vt:lpstr>3. 안드로이드 개발 환경 설치 ▶ Android Studio 설정</vt:lpstr>
      <vt:lpstr>3. 안드로이드 개발 환경 설치 ▶ SDK 업데이트</vt:lpstr>
      <vt:lpstr>3. 안드로이드 개발 환경 설치 ▶ SDK 업데이트</vt:lpstr>
      <vt:lpstr>3. 안드로이드 개발 환경 설치 ▶ SDK 업데이트</vt:lpstr>
      <vt:lpstr>3. 안드로이드 개발 환경 설치 ▶ SDK 업데이트</vt:lpstr>
      <vt:lpstr>[Hello Android] 프로그램 </vt:lpstr>
      <vt:lpstr>[Hello Android] 프로그램</vt:lpstr>
      <vt:lpstr>[Hello Android] 프로그램</vt:lpstr>
      <vt:lpstr>1▶ 프로젝트 생성[5/6]</vt:lpstr>
      <vt:lpstr>04 안드로이드 스튜디오 기초 ▶ 화면 구성</vt:lpstr>
      <vt:lpstr>04 안드로이드 스튜디오 기초 ▶ 화면 구성</vt:lpstr>
      <vt:lpstr>04 안드로이드 스튜디오 기초 ▶ 화면 구성</vt:lpstr>
      <vt:lpstr>04 안드로이드 스튜디오 기초 ▶ 화면 구성</vt:lpstr>
      <vt:lpstr>03 프로젝트 구조 분석 ▶ 앱 기능 추가</vt:lpstr>
      <vt:lpstr>03 프로젝트 구조 분석 ▶ 앱 기능 추가</vt:lpstr>
      <vt:lpstr>05. 안드로이드 개발 환경 설치 ▶ AVD 생성</vt:lpstr>
      <vt:lpstr>3. 안드로이드 개발 환경 설치 ▶ AVD 생성</vt:lpstr>
      <vt:lpstr>05. 안드로이드 개발 환경 설치 ▶ AVD 생성</vt:lpstr>
      <vt:lpstr>3. 안드로이드 개발 환경 설치 ▶ AVD 생성</vt:lpstr>
      <vt:lpstr>05. 안드로이드 개발 환경 설치 ▶ AVD 생성</vt:lpstr>
      <vt:lpstr>05. 안드로이드 개발 환경 설치 ▶ AVD 생성</vt:lpstr>
      <vt:lpstr>05. 안드로이드 개발 환경 설치 ▶ AVD 생성</vt:lpstr>
      <vt:lpstr>05. 안드로이드 개발 환경 설치 ▶ AVD 생성</vt:lpstr>
      <vt:lpstr>305. 안드로이드 개발 환경 설치 ▶ AVD 생성</vt:lpstr>
      <vt:lpstr>3. 안드로이드 개발 환경 설치 ▶ AVD 생성</vt:lpstr>
      <vt:lpstr>3. 안드로이드 개발 환경 설치 ▶ 안드로이드 기기에 연결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amiga</dc:creator>
  <cp:lastModifiedBy>digital</cp:lastModifiedBy>
  <cp:revision>200</cp:revision>
  <dcterms:created xsi:type="dcterms:W3CDTF">2017-01-09T05:29:11Z</dcterms:created>
  <dcterms:modified xsi:type="dcterms:W3CDTF">2018-03-04T06:19:15Z</dcterms:modified>
</cp:coreProperties>
</file>